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2" r:id="rId1"/>
  </p:sldMasterIdLst>
  <p:notesMasterIdLst>
    <p:notesMasterId r:id="rId54"/>
  </p:notesMasterIdLst>
  <p:sldIdLst>
    <p:sldId id="332" r:id="rId2"/>
    <p:sldId id="320" r:id="rId3"/>
    <p:sldId id="321" r:id="rId4"/>
    <p:sldId id="333" r:id="rId5"/>
    <p:sldId id="323" r:id="rId6"/>
    <p:sldId id="395" r:id="rId7"/>
    <p:sldId id="262" r:id="rId8"/>
    <p:sldId id="341" r:id="rId9"/>
    <p:sldId id="263" r:id="rId10"/>
    <p:sldId id="264" r:id="rId11"/>
    <p:sldId id="343" r:id="rId12"/>
    <p:sldId id="265" r:id="rId13"/>
    <p:sldId id="266" r:id="rId14"/>
    <p:sldId id="344" r:id="rId15"/>
    <p:sldId id="345" r:id="rId16"/>
    <p:sldId id="346" r:id="rId17"/>
    <p:sldId id="347" r:id="rId18"/>
    <p:sldId id="351" r:id="rId19"/>
    <p:sldId id="396" r:id="rId20"/>
    <p:sldId id="397" r:id="rId21"/>
    <p:sldId id="398" r:id="rId22"/>
    <p:sldId id="399" r:id="rId23"/>
    <p:sldId id="400" r:id="rId24"/>
    <p:sldId id="401" r:id="rId25"/>
    <p:sldId id="402" r:id="rId26"/>
    <p:sldId id="403" r:id="rId27"/>
    <p:sldId id="404" r:id="rId28"/>
    <p:sldId id="406" r:id="rId29"/>
    <p:sldId id="407" r:id="rId30"/>
    <p:sldId id="408" r:id="rId31"/>
    <p:sldId id="405" r:id="rId32"/>
    <p:sldId id="410" r:id="rId33"/>
    <p:sldId id="409" r:id="rId34"/>
    <p:sldId id="311" r:id="rId35"/>
    <p:sldId id="411" r:id="rId36"/>
    <p:sldId id="412" r:id="rId37"/>
    <p:sldId id="414" r:id="rId38"/>
    <p:sldId id="415" r:id="rId39"/>
    <p:sldId id="417" r:id="rId40"/>
    <p:sldId id="418" r:id="rId41"/>
    <p:sldId id="420" r:id="rId42"/>
    <p:sldId id="421" r:id="rId43"/>
    <p:sldId id="422" r:id="rId44"/>
    <p:sldId id="423" r:id="rId45"/>
    <p:sldId id="424" r:id="rId46"/>
    <p:sldId id="419" r:id="rId47"/>
    <p:sldId id="425" r:id="rId48"/>
    <p:sldId id="427" r:id="rId49"/>
    <p:sldId id="428" r:id="rId50"/>
    <p:sldId id="429" r:id="rId51"/>
    <p:sldId id="313" r:id="rId52"/>
    <p:sldId id="322"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B097F1B-80EA-47CD-95DB-E8DEA40B3352}" type="slidenum">
              <a:rPr lang="en-US"/>
              <a:pPr>
                <a:defRPr/>
              </a:pPr>
              <a:t>‹#›</a:t>
            </a:fld>
            <a:endParaRPr lang="en-US"/>
          </a:p>
        </p:txBody>
      </p:sp>
    </p:spTree>
    <p:extLst>
      <p:ext uri="{BB962C8B-B14F-4D97-AF65-F5344CB8AC3E}">
        <p14:creationId xmlns:p14="http://schemas.microsoft.com/office/powerpoint/2010/main" val="3439721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3112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1373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1113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37678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6574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1016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275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62025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65347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6430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26097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655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9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74667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28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2691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18752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4299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4154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29415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3786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6099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96869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33341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6453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29925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86143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83808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25490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5356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6091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64581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027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339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08019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62063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33444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26280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1090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35000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29748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55206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13675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pPr eaLnBrk="1" hangingPunct="1"/>
            <a:endParaRPr lang="en-US" smtClean="0"/>
          </a:p>
        </p:txBody>
      </p:sp>
      <p:sp>
        <p:nvSpPr>
          <p:cNvPr id="151556" name="Slide Number Placeholder 3"/>
          <p:cNvSpPr>
            <a:spLocks noGrp="1"/>
          </p:cNvSpPr>
          <p:nvPr>
            <p:ph type="sldNum" sz="quarter" idx="5"/>
          </p:nvPr>
        </p:nvSpPr>
        <p:spPr>
          <a:noFill/>
        </p:spPr>
        <p:txBody>
          <a:bodyPr/>
          <a:lstStyle/>
          <a:p>
            <a:fld id="{AF502406-14D6-40C2-82FB-2536313FC53E}" type="slidenum">
              <a:rPr lang="en-US" smtClean="0"/>
              <a:pPr/>
              <a:t>51</a:t>
            </a:fld>
            <a:endParaRPr lang="en-US" smtClean="0"/>
          </a:p>
        </p:txBody>
      </p:sp>
    </p:spTree>
    <p:extLst>
      <p:ext uri="{BB962C8B-B14F-4D97-AF65-F5344CB8AC3E}">
        <p14:creationId xmlns:p14="http://schemas.microsoft.com/office/powerpoint/2010/main" val="1973502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4008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1152525" y="692150"/>
            <a:ext cx="4554538" cy="3416300"/>
          </a:xfrm>
          <a:ln/>
        </p:spPr>
      </p:sp>
      <p:sp>
        <p:nvSpPr>
          <p:cNvPr id="152579" name="Rectangle 3"/>
          <p:cNvSpPr>
            <a:spLocks noGrp="1" noChangeArrowheads="1"/>
          </p:cNvSpPr>
          <p:nvPr>
            <p:ph type="body" idx="1"/>
          </p:nvPr>
        </p:nvSpPr>
        <p:spPr>
          <a:xfrm>
            <a:off x="914400" y="4343400"/>
            <a:ext cx="5029200" cy="4114800"/>
          </a:xfrm>
          <a:noFill/>
          <a:ln/>
        </p:spPr>
        <p:txBody>
          <a:bodyPr lIns="90480" tIns="44446" rIns="90480" bIns="44446"/>
          <a:lstStyle/>
          <a:p>
            <a:endParaRPr lang="en-US" smtClean="0"/>
          </a:p>
        </p:txBody>
      </p:sp>
    </p:spTree>
    <p:extLst>
      <p:ext uri="{BB962C8B-B14F-4D97-AF65-F5344CB8AC3E}">
        <p14:creationId xmlns:p14="http://schemas.microsoft.com/office/powerpoint/2010/main" val="115543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3690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r>
              <a:rPr lang="en-US" dirty="0"/>
              <a:t>For our work in this chapter, we will use data from Cape </a:t>
            </a:r>
            <a:r>
              <a:rPr lang="en-US" dirty="0" err="1"/>
              <a:t>Codd</a:t>
            </a:r>
            <a:r>
              <a:rPr lang="en-US" dirty="0"/>
              <a:t> Outdoor Sports (</a:t>
            </a:r>
            <a:r>
              <a:rPr lang="en-US" dirty="0" smtClean="0"/>
              <a:t>although based </a:t>
            </a:r>
            <a:r>
              <a:rPr lang="en-US" dirty="0"/>
              <a:t>on a real outdoor retail equipment vendor, Cape </a:t>
            </a:r>
            <a:r>
              <a:rPr lang="en-US" dirty="0" err="1"/>
              <a:t>Codd</a:t>
            </a:r>
            <a:r>
              <a:rPr lang="en-US" dirty="0"/>
              <a:t> Outdoor Sports is a </a:t>
            </a:r>
            <a:r>
              <a:rPr lang="en-US" dirty="0" smtClean="0"/>
              <a:t>fictitious company</a:t>
            </a:r>
            <a:r>
              <a:rPr lang="en-US" dirty="0"/>
              <a:t>). The Cape </a:t>
            </a:r>
            <a:r>
              <a:rPr lang="en-US" dirty="0" err="1"/>
              <a:t>Codd</a:t>
            </a:r>
            <a:r>
              <a:rPr lang="en-US" dirty="0"/>
              <a:t> Outdoor Sports Web site is shown </a:t>
            </a:r>
            <a:r>
              <a:rPr lang="en-US" dirty="0" smtClean="0"/>
              <a:t>here.</a:t>
            </a:r>
          </a:p>
        </p:txBody>
      </p:sp>
    </p:spTree>
    <p:extLst>
      <p:ext uri="{BB962C8B-B14F-4D97-AF65-F5344CB8AC3E}">
        <p14:creationId xmlns:p14="http://schemas.microsoft.com/office/powerpoint/2010/main" val="377594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8622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37888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pPr>
              <a:defRPr/>
            </a:pPr>
            <a:r>
              <a:rPr lang="en-US" smtClean="0"/>
              <a:t>2-</a:t>
            </a:r>
            <a:fld id="{6BE17345-96E1-407F-9A47-56B80B8A22C9}"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1620671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6C078578-6D94-43E5-9036-B2FC0EAB445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167467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81AB665A-9B59-4E5C-9748-B56014D043F0}"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1488161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0C248418-B8E9-490B-ADCF-407513C9FED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54165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224A35FB-94B4-4250-B2A1-1FF1DC438C7F}"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200227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pPr>
              <a:defRPr/>
            </a:pPr>
            <a:r>
              <a:rPr lang="en-US" smtClean="0"/>
              <a:t>2-</a:t>
            </a:r>
            <a:fld id="{40C23F29-DE6F-4888-8436-6D8A905EA04B}"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34157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A9790A89-4482-440C-A3E6-10AD3F68F402}"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54574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2-</a:t>
            </a:r>
            <a:fld id="{498C1572-4F15-451C-AB8F-5D4473E13F49}"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5659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t>KROENKE AND AUER - DATABASE PROCESSING, 14th Edition  © 2016 Pearson Education, Inc.</a:t>
            </a:r>
            <a:endParaRPr lang="en-US" dirty="0"/>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1A1EF412-E777-403A-B620-CF6FB56B7FFC}"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67074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2-</a:t>
            </a:r>
            <a:fld id="{A3FD07AF-6DBE-41F5-ADDC-2DE87B379DDC}"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9322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DC6FBAE3-7269-456F-9747-4A9425738172}"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32468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751C9C85-D794-470B-A469-62F524B5DB3B}"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899793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pPr>
              <a:defRPr/>
            </a:pPr>
            <a:r>
              <a:rPr lang="en-US" smtClean="0"/>
              <a:t>2-</a:t>
            </a:r>
            <a:fld id="{0C248418-B8E9-490B-ADCF-407513C9FED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69198985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382224"/>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Two:</a:t>
            </a:r>
            <a:endParaRPr lang="en-US" sz="3600" b="1" dirty="0">
              <a:solidFill>
                <a:srgbClr val="D57A15"/>
              </a:solidFill>
              <a:latin typeface="Calibri" pitchFamily="34" charset="0"/>
              <a:cs typeface="Calibri" pitchFamily="34" charset="0"/>
            </a:endParaRPr>
          </a:p>
          <a:p>
            <a:pPr algn="ctr">
              <a:spcBef>
                <a:spcPct val="20000"/>
              </a:spcBef>
            </a:pPr>
            <a:r>
              <a:rPr lang="en-US" sz="3600" b="1" dirty="0" smtClean="0">
                <a:solidFill>
                  <a:srgbClr val="5F978D"/>
                </a:solidFill>
                <a:latin typeface="Calibri" pitchFamily="34" charset="0"/>
                <a:cs typeface="Calibri" pitchFamily="34" charset="0"/>
              </a:rPr>
              <a:t>Introduction</a:t>
            </a:r>
            <a:br>
              <a:rPr lang="en-US" sz="3600" b="1" dirty="0" smtClean="0">
                <a:solidFill>
                  <a:srgbClr val="5F978D"/>
                </a:solidFill>
                <a:latin typeface="Calibri" pitchFamily="34" charset="0"/>
                <a:cs typeface="Calibri" pitchFamily="34" charset="0"/>
              </a:rPr>
            </a:br>
            <a:r>
              <a:rPr lang="en-US" sz="3600" b="1" dirty="0" smtClean="0">
                <a:solidFill>
                  <a:srgbClr val="5F978D"/>
                </a:solidFill>
                <a:latin typeface="Calibri" pitchFamily="34" charset="0"/>
                <a:cs typeface="Calibri" pitchFamily="34" charset="0"/>
              </a:rPr>
              <a:t>to</a:t>
            </a:r>
            <a:br>
              <a:rPr lang="en-US" sz="3600" b="1" dirty="0" smtClean="0">
                <a:solidFill>
                  <a:srgbClr val="5F978D"/>
                </a:solidFill>
                <a:latin typeface="Calibri" pitchFamily="34" charset="0"/>
                <a:cs typeface="Calibri" pitchFamily="34" charset="0"/>
              </a:rPr>
            </a:br>
            <a:r>
              <a:rPr lang="en-US" sz="3600" b="1" dirty="0" smtClean="0">
                <a:solidFill>
                  <a:srgbClr val="5F978D"/>
                </a:solidFill>
                <a:latin typeface="Calibri" pitchFamily="34" charset="0"/>
                <a:cs typeface="Calibri" pitchFamily="34" charset="0"/>
              </a:rPr>
              <a:t>Structured Query Language</a:t>
            </a:r>
          </a:p>
          <a:p>
            <a:pPr algn="ctr">
              <a:spcBef>
                <a:spcPct val="20000"/>
              </a:spcBef>
            </a:pPr>
            <a:r>
              <a:rPr lang="en-US" sz="3200" b="1" dirty="0" smtClean="0">
                <a:solidFill>
                  <a:srgbClr val="5F978D"/>
                </a:solidFill>
                <a:latin typeface="Calibri" pitchFamily="34" charset="0"/>
                <a:cs typeface="Calibri" pitchFamily="34" charset="0"/>
              </a:rPr>
              <a:t>Part 2: Multiple Table Queries</a:t>
            </a:r>
            <a:endParaRPr lang="en-US" sz="36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209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sz="4000" dirty="0" smtClean="0"/>
              <a:t>Cape </a:t>
            </a:r>
            <a:r>
              <a:rPr sz="4000" dirty="0" err="1" smtClean="0"/>
              <a:t>Codd</a:t>
            </a:r>
            <a:r>
              <a:rPr sz="4000" dirty="0" smtClean="0"/>
              <a:t> </a:t>
            </a:r>
            <a:r>
              <a:rPr lang="en-US" sz="4000" dirty="0" smtClean="0"/>
              <a:t>Outdoor Sports</a:t>
            </a:r>
            <a:br>
              <a:rPr lang="en-US" sz="4000" dirty="0" smtClean="0"/>
            </a:br>
            <a:r>
              <a:rPr sz="2400" dirty="0" smtClean="0"/>
              <a:t>Retail Sales </a:t>
            </a:r>
            <a:r>
              <a:rPr lang="en-US" sz="2400" dirty="0" smtClean="0"/>
              <a:t>and Catalog Context </a:t>
            </a:r>
            <a:r>
              <a:rPr sz="2400" dirty="0" smtClean="0"/>
              <a:t>Data Extraction</a:t>
            </a:r>
            <a:r>
              <a:rPr lang="en-US" sz="2400" dirty="0" smtClean="0"/>
              <a:t> I</a:t>
            </a:r>
            <a:endParaRPr sz="2400" dirty="0" smtClean="0"/>
          </a:p>
        </p:txBody>
      </p:sp>
      <p:sp>
        <p:nvSpPr>
          <p:cNvPr id="26627" name="Rectangle 3"/>
          <p:cNvSpPr>
            <a:spLocks noGrp="1" noChangeArrowheads="1"/>
          </p:cNvSpPr>
          <p:nvPr>
            <p:ph idx="1"/>
          </p:nvPr>
        </p:nvSpPr>
        <p:spPr/>
        <p:txBody>
          <a:bodyPr/>
          <a:lstStyle/>
          <a:p>
            <a:pPr eaLnBrk="1" hangingPunct="1">
              <a:lnSpc>
                <a:spcPct val="80000"/>
              </a:lnSpc>
            </a:pPr>
            <a:r>
              <a:rPr lang="en-US" sz="2400" dirty="0" smtClean="0"/>
              <a:t>The Cape </a:t>
            </a:r>
            <a:r>
              <a:rPr lang="en-US" sz="2400" dirty="0" err="1" smtClean="0"/>
              <a:t>Codd</a:t>
            </a:r>
            <a:r>
              <a:rPr lang="en-US" sz="2400" dirty="0" smtClean="0"/>
              <a:t> marketing department needs an analysis of:</a:t>
            </a:r>
          </a:p>
          <a:p>
            <a:pPr lvl="1">
              <a:lnSpc>
                <a:spcPct val="80000"/>
              </a:lnSpc>
            </a:pPr>
            <a:r>
              <a:rPr lang="en-US" sz="2000" dirty="0" smtClean="0"/>
              <a:t>In-store sales.</a:t>
            </a:r>
          </a:p>
          <a:p>
            <a:pPr lvl="1">
              <a:lnSpc>
                <a:spcPct val="80000"/>
              </a:lnSpc>
            </a:pPr>
            <a:r>
              <a:rPr lang="en-US" sz="2000" dirty="0" smtClean="0"/>
              <a:t>Catalog content.</a:t>
            </a:r>
          </a:p>
          <a:p>
            <a:pPr eaLnBrk="1" hangingPunct="1">
              <a:lnSpc>
                <a:spcPct val="80000"/>
              </a:lnSpc>
            </a:pPr>
            <a:r>
              <a:rPr lang="en-US" sz="2400" dirty="0" smtClean="0"/>
              <a:t>The entire database is not needed for this, only an </a:t>
            </a:r>
            <a:r>
              <a:rPr lang="en-US" sz="2400" b="1" dirty="0" smtClean="0">
                <a:solidFill>
                  <a:srgbClr val="00B0F0"/>
                </a:solidFill>
              </a:rPr>
              <a:t>extraction</a:t>
            </a:r>
            <a:r>
              <a:rPr lang="en-US" sz="2400" dirty="0" smtClean="0"/>
              <a:t> of retail sales data and catalog content.</a:t>
            </a:r>
          </a:p>
          <a:p>
            <a:pPr eaLnBrk="1" hangingPunct="1">
              <a:lnSpc>
                <a:spcPct val="80000"/>
              </a:lnSpc>
            </a:pPr>
            <a:r>
              <a:rPr lang="en-US" sz="2400" dirty="0" smtClean="0"/>
              <a:t>The data is extracted by the IS department from the </a:t>
            </a:r>
            <a:r>
              <a:rPr lang="en-US" sz="2400" b="1" dirty="0" smtClean="0">
                <a:solidFill>
                  <a:srgbClr val="00B0F0"/>
                </a:solidFill>
              </a:rPr>
              <a:t>operational database</a:t>
            </a:r>
            <a:r>
              <a:rPr lang="en-US" sz="2400" dirty="0" smtClean="0">
                <a:solidFill>
                  <a:srgbClr val="00B0F0"/>
                </a:solidFill>
              </a:rPr>
              <a:t> </a:t>
            </a:r>
            <a:r>
              <a:rPr lang="en-US" sz="2400" dirty="0" smtClean="0"/>
              <a:t>into a </a:t>
            </a:r>
            <a:r>
              <a:rPr lang="en-US" sz="2400" b="1" dirty="0" smtClean="0">
                <a:solidFill>
                  <a:srgbClr val="00B0F0"/>
                </a:solidFill>
              </a:rPr>
              <a:t>separate, off-line database</a:t>
            </a:r>
            <a:r>
              <a:rPr lang="en-US" sz="2400" dirty="0" smtClean="0"/>
              <a:t> for use by the marketing department.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sz="4000" dirty="0" smtClean="0"/>
              <a:t>Cape </a:t>
            </a:r>
            <a:r>
              <a:rPr sz="4000" dirty="0" err="1" smtClean="0"/>
              <a:t>Codd</a:t>
            </a:r>
            <a:r>
              <a:rPr sz="4000" dirty="0" smtClean="0"/>
              <a:t> </a:t>
            </a:r>
            <a:r>
              <a:rPr lang="en-US" sz="4000" dirty="0" smtClean="0"/>
              <a:t>Outdoor Sports</a:t>
            </a:r>
            <a:br>
              <a:rPr lang="en-US" sz="4000" dirty="0" smtClean="0"/>
            </a:br>
            <a:r>
              <a:rPr sz="2400" dirty="0" smtClean="0"/>
              <a:t>Retail Sales </a:t>
            </a:r>
            <a:r>
              <a:rPr lang="en-US" sz="2400" dirty="0" smtClean="0"/>
              <a:t>and Catalog Context </a:t>
            </a:r>
            <a:r>
              <a:rPr sz="2400" dirty="0" smtClean="0"/>
              <a:t>Data Extraction</a:t>
            </a:r>
            <a:r>
              <a:rPr lang="en-US" sz="2400" dirty="0" smtClean="0"/>
              <a:t> II</a:t>
            </a:r>
            <a:endParaRPr sz="2400" dirty="0" smtClean="0"/>
          </a:p>
        </p:txBody>
      </p:sp>
      <p:sp>
        <p:nvSpPr>
          <p:cNvPr id="26627" name="Rectangle 3"/>
          <p:cNvSpPr>
            <a:spLocks noGrp="1" noChangeArrowheads="1"/>
          </p:cNvSpPr>
          <p:nvPr>
            <p:ph idx="1"/>
          </p:nvPr>
        </p:nvSpPr>
        <p:spPr/>
        <p:txBody>
          <a:bodyPr/>
          <a:lstStyle/>
          <a:p>
            <a:pPr>
              <a:lnSpc>
                <a:spcPct val="80000"/>
              </a:lnSpc>
            </a:pPr>
            <a:r>
              <a:rPr lang="en-US" sz="2400" dirty="0" smtClean="0"/>
              <a:t>Five tables are used:  </a:t>
            </a:r>
            <a:r>
              <a:rPr lang="en-US" sz="2400" b="1" dirty="0" smtClean="0">
                <a:solidFill>
                  <a:srgbClr val="00B0F0"/>
                </a:solidFill>
              </a:rPr>
              <a:t>RETAIL_ORDER</a:t>
            </a:r>
            <a:r>
              <a:rPr lang="en-US" sz="2400" dirty="0" smtClean="0"/>
              <a:t>, </a:t>
            </a:r>
            <a:r>
              <a:rPr lang="en-US" sz="2400" b="1" dirty="0" smtClean="0">
                <a:solidFill>
                  <a:srgbClr val="00B0F0"/>
                </a:solidFill>
              </a:rPr>
              <a:t>ORDER_ITEM</a:t>
            </a:r>
            <a:r>
              <a:rPr lang="en-US" sz="2400" dirty="0" smtClean="0"/>
              <a:t>, </a:t>
            </a:r>
            <a:r>
              <a:rPr lang="en-US" sz="2400" b="1" dirty="0" smtClean="0">
                <a:solidFill>
                  <a:srgbClr val="00B0F0"/>
                </a:solidFill>
              </a:rPr>
              <a:t>SKU_DATA</a:t>
            </a:r>
            <a:r>
              <a:rPr lang="en-US" sz="2400" dirty="0" smtClean="0"/>
              <a:t> (SKU = Stock Keeping Unit), </a:t>
            </a:r>
            <a:r>
              <a:rPr lang="en-US" sz="2400" b="1" dirty="0" smtClean="0">
                <a:solidFill>
                  <a:srgbClr val="00B0F0"/>
                </a:solidFill>
              </a:rPr>
              <a:t>CATALOG_SKU_2014</a:t>
            </a:r>
            <a:r>
              <a:rPr lang="en-US" sz="2400" dirty="0" smtClean="0"/>
              <a:t>, and </a:t>
            </a:r>
            <a:r>
              <a:rPr lang="en-US" sz="2400" b="1" dirty="0">
                <a:solidFill>
                  <a:srgbClr val="00B0F0"/>
                </a:solidFill>
              </a:rPr>
              <a:t>CATALOG_SKU_2014</a:t>
            </a:r>
            <a:endParaRPr lang="en-US" sz="2400" dirty="0" smtClean="0"/>
          </a:p>
          <a:p>
            <a:pPr eaLnBrk="1" hangingPunct="1">
              <a:lnSpc>
                <a:spcPct val="80000"/>
              </a:lnSpc>
            </a:pPr>
            <a:r>
              <a:rPr lang="en-US" sz="2400" dirty="0" smtClean="0"/>
              <a:t>The extracted data is </a:t>
            </a:r>
            <a:r>
              <a:rPr lang="en-US" sz="2400" b="1" dirty="0" smtClean="0">
                <a:solidFill>
                  <a:srgbClr val="00B0F0"/>
                </a:solidFill>
              </a:rPr>
              <a:t>converted</a:t>
            </a:r>
            <a:r>
              <a:rPr lang="en-US" sz="2400" dirty="0" smtClean="0"/>
              <a:t> as necessary:</a:t>
            </a:r>
          </a:p>
          <a:p>
            <a:pPr lvl="1" eaLnBrk="1" hangingPunct="1">
              <a:lnSpc>
                <a:spcPct val="80000"/>
              </a:lnSpc>
            </a:pPr>
            <a:r>
              <a:rPr lang="en-US" sz="2000" dirty="0" smtClean="0"/>
              <a:t>Into a different DBMS</a:t>
            </a:r>
            <a:r>
              <a:rPr lang="en-US" sz="2000" dirty="0" smtClean="0">
                <a:cs typeface="Arial" charset="0"/>
              </a:rPr>
              <a:t>—</a:t>
            </a:r>
            <a:r>
              <a:rPr lang="en-US" sz="2000" dirty="0" smtClean="0"/>
              <a:t>Microsoft SQL Server</a:t>
            </a:r>
          </a:p>
          <a:p>
            <a:pPr lvl="1" eaLnBrk="1" hangingPunct="1">
              <a:lnSpc>
                <a:spcPct val="80000"/>
              </a:lnSpc>
            </a:pPr>
            <a:r>
              <a:rPr lang="en-US" sz="2000" dirty="0" smtClean="0"/>
              <a:t>Into different columns</a:t>
            </a:r>
            <a:r>
              <a:rPr lang="en-US" sz="2000" dirty="0" smtClean="0">
                <a:cs typeface="Arial" charset="0"/>
              </a:rPr>
              <a:t>—</a:t>
            </a:r>
            <a:r>
              <a:rPr lang="en-US" sz="2000" dirty="0" err="1" smtClean="0"/>
              <a:t>OrderDate</a:t>
            </a:r>
            <a:r>
              <a:rPr lang="en-US" sz="2000" dirty="0" smtClean="0"/>
              <a:t> becomes </a:t>
            </a:r>
            <a:r>
              <a:rPr lang="en-US" sz="2000" dirty="0" err="1" smtClean="0"/>
              <a:t>OrderMonth</a:t>
            </a:r>
            <a:r>
              <a:rPr lang="en-US" sz="2000" dirty="0" smtClean="0"/>
              <a:t> and </a:t>
            </a:r>
            <a:r>
              <a:rPr lang="en-US" sz="2000" dirty="0" err="1" smtClean="0"/>
              <a:t>OrderYear</a:t>
            </a:r>
            <a:r>
              <a:rPr lang="en-US" sz="2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581187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title"/>
          </p:nvPr>
        </p:nvSpPr>
        <p:spPr>
          <a:xfrm>
            <a:off x="457200" y="274638"/>
            <a:ext cx="3810000" cy="5853066"/>
          </a:xfrm>
        </p:spPr>
        <p:txBody>
          <a:bodyPr/>
          <a:lstStyle/>
          <a:p>
            <a:pPr eaLnBrk="1" hangingPunct="1"/>
            <a:r>
              <a:rPr dirty="0" smtClean="0"/>
              <a:t>Extracted Data Format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267200" y="274638"/>
            <a:ext cx="4549775" cy="585306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 Data</a:t>
            </a:r>
            <a:r>
              <a:rPr sz="4000" dirty="0" smtClean="0"/>
              <a:t> Tables</a:t>
            </a:r>
            <a:r>
              <a:rPr lang="en-US" sz="4000" dirty="0" smtClean="0"/>
              <a:t> 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13</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457200" y="1524000"/>
            <a:ext cx="8229600" cy="340867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1288" y="1534242"/>
            <a:ext cx="6311111" cy="4648366"/>
          </a:xfrm>
          <a:prstGeom prst="rect">
            <a:avLst/>
          </a:prstGeom>
        </p:spPr>
      </p:pic>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a:t>
            </a:r>
            <a:r>
              <a:rPr sz="4000" dirty="0" smtClean="0"/>
              <a:t> Tables</a:t>
            </a:r>
            <a:r>
              <a:rPr lang="en-US" sz="4000" dirty="0" smtClean="0"/>
              <a:t> II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14</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191267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104a77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978"/>
            <a:ext cx="8229600" cy="4200885"/>
          </a:xfrm>
          <a:prstGeom prst="rect">
            <a:avLst/>
          </a:prstGeom>
          <a:noFill/>
          <a:extLst>
            <a:ext uri="{909E8E84-426E-40DD-AFC4-6F175D3DCCD1}">
              <a14:hiddenFill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a:t>
            </a:r>
            <a:r>
              <a:rPr sz="4000" dirty="0" smtClean="0"/>
              <a:t> Tables</a:t>
            </a:r>
            <a:r>
              <a:rPr lang="en-US" sz="4000" dirty="0" smtClean="0"/>
              <a:t> III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15</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798711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Cape </a:t>
            </a:r>
            <a:r>
              <a:rPr lang="en-US" sz="3200" dirty="0" err="1" smtClean="0"/>
              <a:t>Codd</a:t>
            </a:r>
            <a:r>
              <a:rPr lang="en-US" sz="3200" dirty="0" smtClean="0"/>
              <a:t> Database Available Online I</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800" dirty="0" smtClean="0"/>
              <a:t>Versions of the complete Cape </a:t>
            </a:r>
            <a:r>
              <a:rPr lang="en-US" sz="2800" dirty="0" err="1" smtClean="0"/>
              <a:t>Codd</a:t>
            </a:r>
            <a:r>
              <a:rPr lang="en-US" sz="2800" dirty="0" smtClean="0"/>
              <a:t> database are available in the downloadable Student Files available at:</a:t>
            </a:r>
          </a:p>
          <a:p>
            <a:pPr marL="457200" lvl="1" indent="0">
              <a:buNone/>
            </a:pPr>
            <a:r>
              <a:rPr lang="en-US" sz="2400" dirty="0" smtClean="0"/>
              <a:t>	</a:t>
            </a:r>
            <a:r>
              <a:rPr lang="en-US" sz="2400" dirty="0"/>
              <a:t> </a:t>
            </a:r>
            <a:r>
              <a:rPr lang="en-US" sz="2400" dirty="0">
                <a:solidFill>
                  <a:srgbClr val="0099CC"/>
                </a:solidFill>
              </a:rPr>
              <a:t>http://www.pearsonhighered.com/kroenke/</a:t>
            </a:r>
          </a:p>
          <a:p>
            <a:r>
              <a:rPr lang="en-US" sz="2800" dirty="0" smtClean="0"/>
              <a:t>These include versions for:</a:t>
            </a:r>
          </a:p>
          <a:p>
            <a:pPr lvl="1"/>
            <a:r>
              <a:rPr lang="en-US" sz="2400" dirty="0" smtClean="0"/>
              <a:t>Microsoft Access 2013</a:t>
            </a:r>
          </a:p>
          <a:p>
            <a:pPr lvl="1"/>
            <a:r>
              <a:rPr lang="en-US" sz="2400" dirty="0" smtClean="0"/>
              <a:t>Microsoft SQL Server 2014</a:t>
            </a:r>
          </a:p>
          <a:p>
            <a:pPr lvl="1"/>
            <a:r>
              <a:rPr lang="en-US" sz="2400" dirty="0" smtClean="0"/>
              <a:t>Oracle Database 12c and Oracle Database XE</a:t>
            </a:r>
          </a:p>
          <a:p>
            <a:pPr lvl="1"/>
            <a:r>
              <a:rPr lang="en-US" sz="2400" dirty="0" smtClean="0"/>
              <a:t>MySQL 5.6</a:t>
            </a:r>
          </a:p>
          <a:p>
            <a:r>
              <a:rPr lang="en-US" sz="2800" b="1" dirty="0" smtClean="0">
                <a:solidFill>
                  <a:srgbClr val="0099CC"/>
                </a:solidFill>
              </a:rPr>
              <a:t>We recommend you actually run all material in a live database!</a:t>
            </a:r>
            <a:endParaRPr lang="en-US" sz="28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16</a:t>
            </a:fld>
            <a:endParaRPr lang="en-US" smtClean="0"/>
          </a:p>
          <a:p>
            <a:pPr>
              <a:defRPr/>
            </a:pPr>
            <a:endParaRPr lang="en-US" dirty="0"/>
          </a:p>
        </p:txBody>
      </p:sp>
    </p:spTree>
    <p:extLst>
      <p:ext uri="{BB962C8B-B14F-4D97-AF65-F5344CB8AC3E}">
        <p14:creationId xmlns:p14="http://schemas.microsoft.com/office/powerpoint/2010/main" val="2107465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Cape </a:t>
            </a:r>
            <a:r>
              <a:rPr lang="en-US" sz="3200" dirty="0" err="1" smtClean="0"/>
              <a:t>Codd</a:t>
            </a:r>
            <a:r>
              <a:rPr lang="en-US" sz="3200" dirty="0" smtClean="0"/>
              <a:t> Database Available Online II</a:t>
            </a:r>
            <a:endParaRPr lang="en-US" sz="3200" dirty="0"/>
          </a:p>
        </p:txBody>
      </p:sp>
      <p:sp>
        <p:nvSpPr>
          <p:cNvPr id="3" name="Content Placeholder 2"/>
          <p:cNvSpPr>
            <a:spLocks noGrp="1"/>
          </p:cNvSpPr>
          <p:nvPr>
            <p:ph idx="1"/>
          </p:nvPr>
        </p:nvSpPr>
        <p:spPr>
          <a:xfrm>
            <a:off x="457200" y="1066800"/>
            <a:ext cx="8229600" cy="5059363"/>
          </a:xfrm>
        </p:spPr>
        <p:txBody>
          <a:bodyPr/>
          <a:lstStyle/>
          <a:p>
            <a:r>
              <a:rPr lang="en-US" sz="2400" dirty="0" smtClean="0"/>
              <a:t>To complete setting up the Cape </a:t>
            </a:r>
            <a:r>
              <a:rPr lang="en-US" sz="2400" dirty="0" err="1" smtClean="0"/>
              <a:t>Codd</a:t>
            </a:r>
            <a:r>
              <a:rPr lang="en-US" sz="2400" dirty="0" smtClean="0"/>
              <a:t> database, set the referenced materials:</a:t>
            </a:r>
          </a:p>
          <a:p>
            <a:pPr lvl="1"/>
            <a:r>
              <a:rPr lang="en-US" sz="2000" dirty="0"/>
              <a:t>For Microsoft </a:t>
            </a:r>
            <a:r>
              <a:rPr lang="en-US" sz="2000" dirty="0" smtClean="0"/>
              <a:t>Access 2013:</a:t>
            </a:r>
            <a:endParaRPr lang="en-US" sz="2000" dirty="0"/>
          </a:p>
          <a:p>
            <a:pPr lvl="2"/>
            <a:r>
              <a:rPr lang="en-US" sz="2000" dirty="0" smtClean="0"/>
              <a:t>The database *.</a:t>
            </a:r>
            <a:r>
              <a:rPr lang="en-US" sz="2000" dirty="0" err="1" smtClean="0"/>
              <a:t>accdb</a:t>
            </a:r>
            <a:r>
              <a:rPr lang="en-US" sz="2000" dirty="0" smtClean="0"/>
              <a:t> is ready for immediate use</a:t>
            </a:r>
            <a:endParaRPr lang="en-US" sz="2000" dirty="0"/>
          </a:p>
          <a:p>
            <a:pPr lvl="1"/>
            <a:r>
              <a:rPr lang="en-US" sz="2000" dirty="0" smtClean="0"/>
              <a:t>For Microsoft SQL Server 2014:</a:t>
            </a:r>
          </a:p>
          <a:p>
            <a:pPr lvl="2"/>
            <a:r>
              <a:rPr lang="en-US" sz="2000" dirty="0" smtClean="0"/>
              <a:t>See Online Chapter 10A</a:t>
            </a:r>
          </a:p>
          <a:p>
            <a:pPr lvl="1"/>
            <a:r>
              <a:rPr lang="en-US" sz="2000" dirty="0" smtClean="0"/>
              <a:t>For Oracle Database 12c and Oracle Database XE:</a:t>
            </a:r>
          </a:p>
          <a:p>
            <a:pPr lvl="2"/>
            <a:r>
              <a:rPr lang="en-US" sz="2000" dirty="0"/>
              <a:t>See Online Chapter </a:t>
            </a:r>
            <a:r>
              <a:rPr lang="en-US" sz="2000" dirty="0" smtClean="0"/>
              <a:t>10B</a:t>
            </a:r>
            <a:endParaRPr lang="en-US" sz="2000" dirty="0"/>
          </a:p>
          <a:p>
            <a:pPr lvl="1"/>
            <a:r>
              <a:rPr lang="en-US" sz="2000" dirty="0" smtClean="0"/>
              <a:t>For MySQL 5.6L</a:t>
            </a:r>
          </a:p>
          <a:p>
            <a:pPr lvl="2"/>
            <a:r>
              <a:rPr lang="en-US" sz="2000" dirty="0"/>
              <a:t>See Online Chapter </a:t>
            </a:r>
            <a:r>
              <a:rPr lang="en-US" sz="2000" dirty="0" smtClean="0"/>
              <a:t>10C</a:t>
            </a:r>
          </a:p>
          <a:p>
            <a:r>
              <a:rPr lang="en-US" sz="2400" dirty="0" smtClean="0"/>
              <a:t>Online chapters 10A, 10B, and 10C </a:t>
            </a:r>
            <a:r>
              <a:rPr lang="en-US" sz="2400" dirty="0"/>
              <a:t>are available </a:t>
            </a:r>
            <a:r>
              <a:rPr lang="en-US" sz="2400" dirty="0" smtClean="0"/>
              <a:t>for download at:</a:t>
            </a:r>
            <a:endParaRPr lang="en-US" sz="2400" dirty="0"/>
          </a:p>
          <a:p>
            <a:pPr marL="457200" lvl="1" indent="0">
              <a:buNone/>
            </a:pPr>
            <a:r>
              <a:rPr lang="en-US" sz="2400" dirty="0"/>
              <a:t>	 </a:t>
            </a:r>
            <a:r>
              <a:rPr lang="en-US" sz="2400" dirty="0">
                <a:solidFill>
                  <a:srgbClr val="0099CC"/>
                </a:solidFill>
              </a:rPr>
              <a:t>http://www.pearsonhighered.com/kroenke/</a:t>
            </a:r>
          </a:p>
          <a:p>
            <a:endParaRPr lang="en-US" dirty="0"/>
          </a:p>
          <a:p>
            <a:pPr lvl="1"/>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17</a:t>
            </a:fld>
            <a:endParaRPr lang="en-US" smtClean="0"/>
          </a:p>
          <a:p>
            <a:pPr>
              <a:defRPr/>
            </a:pPr>
            <a:endParaRPr lang="en-US" dirty="0"/>
          </a:p>
        </p:txBody>
      </p:sp>
    </p:spTree>
    <p:extLst>
      <p:ext uri="{BB962C8B-B14F-4D97-AF65-F5344CB8AC3E}">
        <p14:creationId xmlns:p14="http://schemas.microsoft.com/office/powerpoint/2010/main" val="37851828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3200" dirty="0" smtClean="0"/>
              <a:t>Querying Two or More Tables with SQL</a:t>
            </a:r>
            <a:endParaRPr sz="2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524000"/>
            <a:ext cx="8229600" cy="1815882"/>
          </a:xfrm>
          <a:prstGeom prst="rect">
            <a:avLst/>
          </a:prstGeom>
        </p:spPr>
        <p:txBody>
          <a:bodyPr wrap="square">
            <a:spAutoFit/>
          </a:bodyPr>
          <a:lstStyle/>
          <a:p>
            <a:r>
              <a:rPr lang="en-US" sz="2800" dirty="0">
                <a:solidFill>
                  <a:srgbClr val="000000"/>
                </a:solidFill>
                <a:latin typeface="MentorStd-Light"/>
              </a:rPr>
              <a:t>SQL provides two different techniques for querying data from multiple tables:</a:t>
            </a:r>
          </a:p>
          <a:p>
            <a:r>
              <a:rPr lang="en-US" sz="2800" dirty="0" smtClean="0">
                <a:solidFill>
                  <a:srgbClr val="B8C833"/>
                </a:solidFill>
                <a:latin typeface="ZapfDingbatsStd"/>
              </a:rPr>
              <a:t>■</a:t>
            </a:r>
            <a:r>
              <a:rPr lang="en-US" sz="2800" dirty="0" smtClean="0">
                <a:solidFill>
                  <a:srgbClr val="B8C833"/>
                </a:solidFill>
                <a:latin typeface="ZapfDingbatsITC"/>
              </a:rPr>
              <a:t> </a:t>
            </a:r>
            <a:r>
              <a:rPr lang="en-US" sz="2800" dirty="0">
                <a:solidFill>
                  <a:srgbClr val="000000"/>
                </a:solidFill>
                <a:latin typeface="MentorStd-Light"/>
              </a:rPr>
              <a:t>The </a:t>
            </a:r>
            <a:r>
              <a:rPr lang="en-US" sz="2800" b="1" dirty="0">
                <a:solidFill>
                  <a:srgbClr val="0099CC"/>
                </a:solidFill>
                <a:latin typeface="MentorStd-Light"/>
              </a:rPr>
              <a:t>SQL subquery</a:t>
            </a:r>
          </a:p>
          <a:p>
            <a:r>
              <a:rPr lang="en-US" sz="2800" dirty="0" smtClean="0">
                <a:solidFill>
                  <a:srgbClr val="B8C833"/>
                </a:solidFill>
                <a:latin typeface="ZapfDingbatsStd"/>
              </a:rPr>
              <a:t>■ </a:t>
            </a:r>
            <a:r>
              <a:rPr lang="en-US" sz="2800" dirty="0" smtClean="0">
                <a:solidFill>
                  <a:srgbClr val="000000"/>
                </a:solidFill>
                <a:latin typeface="MentorStd-Light"/>
              </a:rPr>
              <a:t>The </a:t>
            </a:r>
            <a:r>
              <a:rPr lang="en-US" sz="2800" b="1" dirty="0">
                <a:solidFill>
                  <a:srgbClr val="0099CC"/>
                </a:solidFill>
                <a:latin typeface="MentorStd-Light"/>
              </a:rPr>
              <a:t>SQL join</a:t>
            </a:r>
            <a:endParaRPr lang="en-US" sz="2800" b="1" dirty="0">
              <a:solidFill>
                <a:srgbClr val="0099CC"/>
              </a:solidFill>
            </a:endParaRPr>
          </a:p>
        </p:txBody>
      </p:sp>
    </p:spTree>
    <p:extLst>
      <p:ext uri="{BB962C8B-B14F-4D97-AF65-F5344CB8AC3E}">
        <p14:creationId xmlns:p14="http://schemas.microsoft.com/office/powerpoint/2010/main" val="3320867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Subqueries</a:t>
            </a:r>
            <a:br>
              <a:rPr lang="en-US" sz="2800" dirty="0" smtClean="0"/>
            </a:br>
            <a:r>
              <a:rPr lang="en-US" sz="2400" dirty="0" smtClean="0"/>
              <a:t>The Logic of Subqueries I</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524000"/>
            <a:ext cx="8229600" cy="1323439"/>
          </a:xfrm>
          <a:prstGeom prst="rect">
            <a:avLst/>
          </a:prstGeom>
        </p:spPr>
        <p:txBody>
          <a:bodyPr wrap="square">
            <a:spAutoFit/>
          </a:bodyPr>
          <a:lstStyle/>
          <a:p>
            <a:r>
              <a:rPr lang="en-US" sz="2000" dirty="0" smtClean="0">
                <a:solidFill>
                  <a:srgbClr val="000000"/>
                </a:solidFill>
                <a:latin typeface="MentorStd-Light"/>
              </a:rPr>
              <a:t>We want to know the revenue for Water Sports items, which have SKU values of 100100, 100200, 101100, and 101200.</a:t>
            </a:r>
          </a:p>
          <a:p>
            <a:endParaRPr lang="en-US" sz="2000" dirty="0" smtClean="0">
              <a:solidFill>
                <a:srgbClr val="000000"/>
              </a:solidFill>
              <a:latin typeface="MentorStd-Light"/>
            </a:endParaRPr>
          </a:p>
          <a:p>
            <a:r>
              <a:rPr lang="en-US" sz="2000" dirty="0" smtClean="0">
                <a:solidFill>
                  <a:srgbClr val="000000"/>
                </a:solidFill>
                <a:latin typeface="MentorStd-Light"/>
              </a:rPr>
              <a:t>Given that we know the SKU values, we can use this query:</a:t>
            </a:r>
            <a:endParaRPr lang="en-US" sz="2000" dirty="0">
              <a:solidFill>
                <a:srgbClr val="000000"/>
              </a:solidFill>
              <a:latin typeface="MentorStd-Light"/>
            </a:endParaRPr>
          </a:p>
        </p:txBody>
      </p:sp>
      <p:pic>
        <p:nvPicPr>
          <p:cNvPr id="4" name="Picture 3"/>
          <p:cNvPicPr>
            <a:picLocks noChangeAspect="1"/>
          </p:cNvPicPr>
          <p:nvPr/>
        </p:nvPicPr>
        <p:blipFill>
          <a:blip r:embed="rId3"/>
          <a:stretch>
            <a:fillRect/>
          </a:stretch>
        </p:blipFill>
        <p:spPr>
          <a:xfrm>
            <a:off x="1191047" y="2991019"/>
            <a:ext cx="6761905" cy="1352381"/>
          </a:xfrm>
          <a:prstGeom prst="rect">
            <a:avLst/>
          </a:prstGeom>
        </p:spPr>
      </p:pic>
      <p:pic>
        <p:nvPicPr>
          <p:cNvPr id="5" name="Picture 4"/>
          <p:cNvPicPr>
            <a:picLocks noChangeAspect="1"/>
          </p:cNvPicPr>
          <p:nvPr/>
        </p:nvPicPr>
        <p:blipFill>
          <a:blip r:embed="rId4"/>
          <a:stretch>
            <a:fillRect/>
          </a:stretch>
        </p:blipFill>
        <p:spPr>
          <a:xfrm>
            <a:off x="3091047" y="4753067"/>
            <a:ext cx="2961905" cy="733333"/>
          </a:xfrm>
          <a:prstGeom prst="rect">
            <a:avLst/>
          </a:prstGeom>
        </p:spPr>
      </p:pic>
    </p:spTree>
    <p:extLst>
      <p:ext uri="{BB962C8B-B14F-4D97-AF65-F5344CB8AC3E}">
        <p14:creationId xmlns:p14="http://schemas.microsoft.com/office/powerpoint/2010/main" val="4223933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smtClean="0"/>
              <a:t>Chapter Objectives</a:t>
            </a:r>
          </a:p>
        </p:txBody>
      </p:sp>
      <p:sp>
        <p:nvSpPr>
          <p:cNvPr id="14339" name="Rectangle 3"/>
          <p:cNvSpPr>
            <a:spLocks noGrp="1" noChangeArrowheads="1"/>
          </p:cNvSpPr>
          <p:nvPr>
            <p:ph idx="1"/>
          </p:nvPr>
        </p:nvSpPr>
        <p:spPr/>
        <p:txBody>
          <a:bodyPr/>
          <a:lstStyle/>
          <a:p>
            <a:pPr eaLnBrk="1" hangingPunct="1"/>
            <a:r>
              <a:rPr lang="en-US" sz="2400" smtClean="0"/>
              <a:t>To understand the use of extracted data sets in business intelligence (BI) systems</a:t>
            </a:r>
          </a:p>
          <a:p>
            <a:pPr eaLnBrk="1" hangingPunct="1"/>
            <a:r>
              <a:rPr lang="en-US" sz="2400" smtClean="0"/>
              <a:t>To understand the use of ad-hoc queries in business intelligence (BI) systems</a:t>
            </a:r>
          </a:p>
          <a:p>
            <a:pPr eaLnBrk="1" hangingPunct="1"/>
            <a:r>
              <a:rPr lang="en-US" sz="2400" smtClean="0"/>
              <a:t>To understand the history and significance of Structured Query Language (SQL)</a:t>
            </a:r>
          </a:p>
          <a:p>
            <a:pPr eaLnBrk="1" hangingPunct="1"/>
            <a:r>
              <a:rPr lang="en-US" sz="2400" smtClean="0"/>
              <a:t>To understand the SQL SELECT/FROM/WHERE framework as the basis for database queries</a:t>
            </a:r>
          </a:p>
          <a:p>
            <a:pPr eaLnBrk="1" hangingPunct="1"/>
            <a:r>
              <a:rPr lang="en-US" sz="2400" smtClean="0"/>
              <a:t>To create SQL queries to retrieve data from a single table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Subqueries</a:t>
            </a:r>
            <a:br>
              <a:rPr lang="en-US" sz="2800" dirty="0" smtClean="0"/>
            </a:br>
            <a:r>
              <a:rPr lang="en-US" sz="2400" dirty="0" smtClean="0"/>
              <a:t>The Logic of Subqueries II</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524000"/>
            <a:ext cx="8229600" cy="707886"/>
          </a:xfrm>
          <a:prstGeom prst="rect">
            <a:avLst/>
          </a:prstGeom>
        </p:spPr>
        <p:txBody>
          <a:bodyPr wrap="square">
            <a:spAutoFit/>
          </a:bodyPr>
          <a:lstStyle/>
          <a:p>
            <a:r>
              <a:rPr lang="en-US" sz="2000" dirty="0" smtClean="0">
                <a:solidFill>
                  <a:srgbClr val="000000"/>
                </a:solidFill>
                <a:latin typeface="MentorStd-Light"/>
              </a:rPr>
              <a:t>What if we don’t know the SKU values? We can determine them with this query:</a:t>
            </a:r>
            <a:endParaRPr lang="en-US" sz="2000" dirty="0">
              <a:solidFill>
                <a:srgbClr val="000000"/>
              </a:solidFill>
              <a:latin typeface="MentorStd-Light"/>
            </a:endParaRPr>
          </a:p>
        </p:txBody>
      </p:sp>
      <p:pic>
        <p:nvPicPr>
          <p:cNvPr id="7" name="Picture 6"/>
          <p:cNvPicPr>
            <a:picLocks noChangeAspect="1"/>
          </p:cNvPicPr>
          <p:nvPr/>
        </p:nvPicPr>
        <p:blipFill>
          <a:blip r:embed="rId3"/>
          <a:stretch>
            <a:fillRect/>
          </a:stretch>
        </p:blipFill>
        <p:spPr>
          <a:xfrm>
            <a:off x="2081524" y="2438400"/>
            <a:ext cx="4980952" cy="1352381"/>
          </a:xfrm>
          <a:prstGeom prst="rect">
            <a:avLst/>
          </a:prstGeom>
        </p:spPr>
      </p:pic>
      <p:pic>
        <p:nvPicPr>
          <p:cNvPr id="8" name="Picture 7"/>
          <p:cNvPicPr>
            <a:picLocks noChangeAspect="1"/>
          </p:cNvPicPr>
          <p:nvPr/>
        </p:nvPicPr>
        <p:blipFill>
          <a:blip r:embed="rId4"/>
          <a:stretch>
            <a:fillRect/>
          </a:stretch>
        </p:blipFill>
        <p:spPr>
          <a:xfrm>
            <a:off x="3757714" y="4048352"/>
            <a:ext cx="1628571" cy="1819048"/>
          </a:xfrm>
          <a:prstGeom prst="rect">
            <a:avLst/>
          </a:prstGeom>
        </p:spPr>
      </p:pic>
    </p:spTree>
    <p:extLst>
      <p:ext uri="{BB962C8B-B14F-4D97-AF65-F5344CB8AC3E}">
        <p14:creationId xmlns:p14="http://schemas.microsoft.com/office/powerpoint/2010/main" val="4022107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1046" y="2895914"/>
            <a:ext cx="6761905" cy="2514286"/>
          </a:xfrm>
          <a:prstGeom prst="rect">
            <a:avLst/>
          </a:prstGeom>
        </p:spPr>
      </p:pic>
      <p:sp>
        <p:nvSpPr>
          <p:cNvPr id="32771" name="Rectangle 2"/>
          <p:cNvSpPr>
            <a:spLocks noGrp="1" noChangeArrowheads="1"/>
          </p:cNvSpPr>
          <p:nvPr>
            <p:ph type="title"/>
          </p:nvPr>
        </p:nvSpPr>
        <p:spPr/>
        <p:txBody>
          <a:bodyPr/>
          <a:lstStyle/>
          <a:p>
            <a:pPr eaLnBrk="1" hangingPunct="1"/>
            <a:r>
              <a:rPr lang="en-US" sz="2800" dirty="0" smtClean="0"/>
              <a:t>Querying Multiple Tables with SQL Subqueries</a:t>
            </a:r>
            <a:br>
              <a:rPr lang="en-US" sz="2800" dirty="0" smtClean="0"/>
            </a:br>
            <a:r>
              <a:rPr lang="en-US" sz="2400" dirty="0" smtClean="0"/>
              <a:t>The Logic of Subqueries III</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1323439"/>
          </a:xfrm>
          <a:prstGeom prst="rect">
            <a:avLst/>
          </a:prstGeom>
        </p:spPr>
        <p:txBody>
          <a:bodyPr wrap="square">
            <a:spAutoFit/>
          </a:bodyPr>
          <a:lstStyle/>
          <a:p>
            <a:r>
              <a:rPr lang="en-US" sz="2000" dirty="0" smtClean="0">
                <a:solidFill>
                  <a:srgbClr val="000000"/>
                </a:solidFill>
                <a:latin typeface="MentorStd-Light"/>
              </a:rPr>
              <a:t>We can combine these two as shown in SQL-Query-02-55. The second query, which is enclosed in parentheses, is call an </a:t>
            </a:r>
            <a:r>
              <a:rPr lang="en-US" sz="2000" b="1" dirty="0" smtClean="0">
                <a:solidFill>
                  <a:srgbClr val="0099CC"/>
                </a:solidFill>
                <a:latin typeface="MentorStd-Light"/>
              </a:rPr>
              <a:t>SQL subquery</a:t>
            </a:r>
            <a:r>
              <a:rPr lang="en-US" sz="2000" dirty="0" smtClean="0">
                <a:solidFill>
                  <a:srgbClr val="000000"/>
                </a:solidFill>
                <a:latin typeface="MentorStd-Light"/>
              </a:rPr>
              <a:t>. Note how the subquery returns a set of values for use by the </a:t>
            </a:r>
            <a:r>
              <a:rPr lang="en-US" sz="2000" b="1" dirty="0" smtClean="0">
                <a:solidFill>
                  <a:srgbClr val="0099CC"/>
                </a:solidFill>
                <a:latin typeface="MentorStd-Light"/>
              </a:rPr>
              <a:t>top level query</a:t>
            </a:r>
            <a:r>
              <a:rPr lang="en-US" sz="2000" dirty="0" smtClean="0">
                <a:solidFill>
                  <a:srgbClr val="000000"/>
                </a:solidFill>
                <a:latin typeface="MentorStd-Light"/>
              </a:rPr>
              <a:t>, and note the use of the </a:t>
            </a:r>
            <a:r>
              <a:rPr lang="en-US" sz="2000" b="1" dirty="0" smtClean="0">
                <a:solidFill>
                  <a:srgbClr val="0099CC"/>
                </a:solidFill>
                <a:latin typeface="MentorStd-Light"/>
              </a:rPr>
              <a:t>SQL IN keyword</a:t>
            </a:r>
            <a:r>
              <a:rPr lang="en-US" sz="2000" dirty="0" smtClean="0">
                <a:solidFill>
                  <a:srgbClr val="000000"/>
                </a:solidFill>
                <a:latin typeface="MentorStd-Light"/>
              </a:rPr>
              <a:t>.</a:t>
            </a:r>
            <a:endParaRPr lang="en-US" sz="2000" dirty="0">
              <a:solidFill>
                <a:srgbClr val="000000"/>
              </a:solidFill>
              <a:latin typeface="MentorStd-Light"/>
            </a:endParaRPr>
          </a:p>
        </p:txBody>
      </p:sp>
      <p:pic>
        <p:nvPicPr>
          <p:cNvPr id="5" name="Picture 4"/>
          <p:cNvPicPr>
            <a:picLocks noChangeAspect="1"/>
          </p:cNvPicPr>
          <p:nvPr/>
        </p:nvPicPr>
        <p:blipFill>
          <a:blip r:embed="rId4"/>
          <a:stretch>
            <a:fillRect/>
          </a:stretch>
        </p:blipFill>
        <p:spPr>
          <a:xfrm>
            <a:off x="3091047" y="5505543"/>
            <a:ext cx="2961905" cy="742857"/>
          </a:xfrm>
          <a:prstGeom prst="rect">
            <a:avLst/>
          </a:prstGeom>
        </p:spPr>
      </p:pic>
    </p:spTree>
    <p:extLst>
      <p:ext uri="{BB962C8B-B14F-4D97-AF65-F5344CB8AC3E}">
        <p14:creationId xmlns:p14="http://schemas.microsoft.com/office/powerpoint/2010/main" val="3853312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Subqueries</a:t>
            </a:r>
            <a:br>
              <a:rPr lang="en-US" sz="2800" dirty="0" smtClean="0"/>
            </a:br>
            <a:r>
              <a:rPr lang="en-US" sz="2400" dirty="0" smtClean="0"/>
              <a:t>The Logic of Subqueries IV</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4524315"/>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An </a:t>
            </a:r>
            <a:r>
              <a:rPr lang="en-US" sz="2400" b="1" dirty="0" smtClean="0">
                <a:solidFill>
                  <a:srgbClr val="0099CC"/>
                </a:solidFill>
                <a:latin typeface="MentorStd-Light"/>
              </a:rPr>
              <a:t>SQL subquery</a:t>
            </a:r>
            <a:r>
              <a:rPr lang="en-US" sz="2400" dirty="0" smtClean="0">
                <a:solidFill>
                  <a:srgbClr val="000000"/>
                </a:solidFill>
                <a:latin typeface="MentorStd-Light"/>
              </a:rPr>
              <a:t> is often described as:</a:t>
            </a:r>
          </a:p>
          <a:p>
            <a:pPr marL="800100" lvl="1" indent="-342900">
              <a:buFont typeface="Arial" panose="020B0604020202020204" pitchFamily="34" charset="0"/>
              <a:buChar char="•"/>
            </a:pPr>
            <a:r>
              <a:rPr lang="en-US" sz="2400" dirty="0" smtClean="0">
                <a:solidFill>
                  <a:srgbClr val="000000"/>
                </a:solidFill>
                <a:latin typeface="MentorStd-Light"/>
              </a:rPr>
              <a:t>a nested query</a:t>
            </a:r>
          </a:p>
          <a:p>
            <a:pPr marL="800100" lvl="1" indent="-342900">
              <a:buFont typeface="Arial" panose="020B0604020202020204" pitchFamily="34" charset="0"/>
              <a:buChar char="•"/>
            </a:pPr>
            <a:r>
              <a:rPr lang="en-US" sz="2400" dirty="0" smtClean="0">
                <a:solidFill>
                  <a:srgbClr val="000000"/>
                </a:solidFill>
                <a:latin typeface="MentorStd-Light"/>
              </a:rPr>
              <a:t>A query within a query</a:t>
            </a:r>
          </a:p>
          <a:p>
            <a:pPr marL="342900" indent="-342900">
              <a:buFont typeface="Arial" panose="020B0604020202020204" pitchFamily="34" charset="0"/>
              <a:buChar char="•"/>
            </a:pPr>
            <a:r>
              <a:rPr lang="en-US" sz="2400" dirty="0" smtClean="0">
                <a:solidFill>
                  <a:srgbClr val="000000"/>
                </a:solidFill>
                <a:latin typeface="MentorStd-Light"/>
              </a:rPr>
              <a:t>Note that SQL queries using subqueries are still effectively </a:t>
            </a:r>
            <a:r>
              <a:rPr lang="en-US" sz="2400" i="1" dirty="0" smtClean="0">
                <a:solidFill>
                  <a:srgbClr val="000000"/>
                </a:solidFill>
                <a:latin typeface="MentorStd-Light"/>
              </a:rPr>
              <a:t>single table queries</a:t>
            </a:r>
            <a:r>
              <a:rPr lang="en-US" sz="2400" dirty="0" smtClean="0">
                <a:solidFill>
                  <a:srgbClr val="000000"/>
                </a:solidFill>
                <a:latin typeface="MentorStd-Light"/>
              </a:rPr>
              <a:t> in the sense that only the </a:t>
            </a:r>
            <a:r>
              <a:rPr lang="en-US" sz="2400" b="1" i="1" dirty="0" smtClean="0">
                <a:solidFill>
                  <a:srgbClr val="0099CC"/>
                </a:solidFill>
                <a:latin typeface="MentorStd-Light"/>
              </a:rPr>
              <a:t>columns of the top level query can be displayed in the query results</a:t>
            </a:r>
            <a:r>
              <a:rPr lang="en-US" sz="2400" dirty="0" smtClean="0">
                <a:solidFill>
                  <a:srgbClr val="000000"/>
                </a:solidFill>
                <a:latin typeface="MentorStd-Light"/>
              </a:rPr>
              <a:t>!</a:t>
            </a:r>
          </a:p>
          <a:p>
            <a:pPr marL="342900" indent="-342900">
              <a:buFont typeface="Arial" panose="020B0604020202020204" pitchFamily="34" charset="0"/>
              <a:buChar char="•"/>
            </a:pPr>
            <a:r>
              <a:rPr lang="en-US" sz="2400" dirty="0" smtClean="0">
                <a:solidFill>
                  <a:srgbClr val="000000"/>
                </a:solidFill>
                <a:latin typeface="MentorStd-Light"/>
              </a:rPr>
              <a:t>Multiple subqueries can be used to process three or even more tables.</a:t>
            </a:r>
          </a:p>
          <a:p>
            <a:pPr marL="342900" indent="-342900">
              <a:buFont typeface="Arial" panose="020B0604020202020204" pitchFamily="34" charset="0"/>
              <a:buChar char="•"/>
            </a:pPr>
            <a:r>
              <a:rPr lang="en-US" sz="2400" dirty="0" smtClean="0">
                <a:solidFill>
                  <a:srgbClr val="000000"/>
                </a:solidFill>
                <a:latin typeface="MentorStd-Light"/>
              </a:rPr>
              <a:t>All parts if the SQL SELECT statement syntax can be applied to the table displaying the results of an SQL query using subqueries.</a:t>
            </a:r>
            <a:endParaRPr lang="en-US" sz="2400" dirty="0">
              <a:solidFill>
                <a:srgbClr val="000000"/>
              </a:solidFill>
              <a:latin typeface="MentorStd-Light"/>
            </a:endParaRPr>
          </a:p>
        </p:txBody>
      </p:sp>
    </p:spTree>
    <p:extLst>
      <p:ext uri="{BB962C8B-B14F-4D97-AF65-F5344CB8AC3E}">
        <p14:creationId xmlns:p14="http://schemas.microsoft.com/office/powerpoint/2010/main" val="676108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274638"/>
            <a:ext cx="8229600" cy="977600"/>
          </a:xfrm>
        </p:spPr>
        <p:txBody>
          <a:bodyPr/>
          <a:lstStyle/>
          <a:p>
            <a:pPr eaLnBrk="1" hangingPunct="1"/>
            <a:r>
              <a:rPr lang="en-US" sz="2800" dirty="0" smtClean="0"/>
              <a:t>Querying Multiple Tables with SQL Subqueries</a:t>
            </a:r>
            <a:br>
              <a:rPr lang="en-US" sz="2800" dirty="0" smtClean="0"/>
            </a:br>
            <a:r>
              <a:rPr lang="en-US" sz="2400" dirty="0" smtClean="0"/>
              <a:t>The Logic of Subqueries V</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1447800" y="1367014"/>
            <a:ext cx="6472910" cy="3733800"/>
          </a:xfrm>
          <a:prstGeom prst="rect">
            <a:avLst/>
          </a:prstGeom>
        </p:spPr>
      </p:pic>
      <p:pic>
        <p:nvPicPr>
          <p:cNvPr id="8" name="Picture 7"/>
          <p:cNvPicPr>
            <a:picLocks noChangeAspect="1"/>
          </p:cNvPicPr>
          <p:nvPr/>
        </p:nvPicPr>
        <p:blipFill>
          <a:blip r:embed="rId4"/>
          <a:stretch>
            <a:fillRect/>
          </a:stretch>
        </p:blipFill>
        <p:spPr>
          <a:xfrm>
            <a:off x="1981200" y="5257800"/>
            <a:ext cx="5167010" cy="895509"/>
          </a:xfrm>
          <a:prstGeom prst="rect">
            <a:avLst/>
          </a:prstGeom>
        </p:spPr>
      </p:pic>
    </p:spTree>
    <p:extLst>
      <p:ext uri="{BB962C8B-B14F-4D97-AF65-F5344CB8AC3E}">
        <p14:creationId xmlns:p14="http://schemas.microsoft.com/office/powerpoint/2010/main" val="3417451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I</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2308324"/>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In an </a:t>
            </a:r>
            <a:r>
              <a:rPr lang="en-US" sz="2400" b="1" dirty="0" smtClean="0">
                <a:solidFill>
                  <a:srgbClr val="0099CC"/>
                </a:solidFill>
                <a:latin typeface="MentorStd-Light"/>
              </a:rPr>
              <a:t>SQL join operation</a:t>
            </a:r>
            <a:r>
              <a:rPr lang="en-US" sz="2400" dirty="0" smtClean="0">
                <a:solidFill>
                  <a:srgbClr val="000000"/>
                </a:solidFill>
                <a:latin typeface="MentorStd-Light"/>
              </a:rPr>
              <a:t>, the </a:t>
            </a:r>
            <a:r>
              <a:rPr lang="en-US" sz="2400" b="1" dirty="0" smtClean="0">
                <a:solidFill>
                  <a:srgbClr val="0099CC"/>
                </a:solidFill>
                <a:latin typeface="MentorStd-Light"/>
              </a:rPr>
              <a:t>SQL JOIN operator </a:t>
            </a:r>
            <a:r>
              <a:rPr lang="en-US" sz="2400" dirty="0" smtClean="0">
                <a:solidFill>
                  <a:srgbClr val="000000"/>
                </a:solidFill>
                <a:latin typeface="MentorStd-Light"/>
              </a:rPr>
              <a:t>is used to combine parts or all of two or more tables.</a:t>
            </a:r>
          </a:p>
          <a:p>
            <a:pPr marL="800100" lvl="1" indent="-342900">
              <a:buFont typeface="Arial" panose="020B0604020202020204" pitchFamily="34" charset="0"/>
              <a:buChar char="•"/>
            </a:pPr>
            <a:r>
              <a:rPr lang="en-US" sz="2400" b="1" dirty="0" smtClean="0">
                <a:solidFill>
                  <a:srgbClr val="0099CC"/>
                </a:solidFill>
                <a:latin typeface="MentorStd-Light"/>
              </a:rPr>
              <a:t>Explicit join </a:t>
            </a:r>
            <a:r>
              <a:rPr lang="en-US" sz="2400" dirty="0" smtClean="0">
                <a:solidFill>
                  <a:srgbClr val="000000"/>
                </a:solidFill>
                <a:latin typeface="MentorStd-Light"/>
              </a:rPr>
              <a:t>─ the SQL JOIN operator is used as part of the SQL statement.</a:t>
            </a:r>
          </a:p>
          <a:p>
            <a:pPr marL="800100" lvl="1" indent="-342900">
              <a:buFont typeface="Arial" panose="020B0604020202020204" pitchFamily="34" charset="0"/>
              <a:buChar char="•"/>
            </a:pPr>
            <a:r>
              <a:rPr lang="en-US" sz="2400" b="1" dirty="0" smtClean="0">
                <a:solidFill>
                  <a:srgbClr val="0099CC"/>
                </a:solidFill>
                <a:latin typeface="MentorStd-Light"/>
              </a:rPr>
              <a:t>Implicit join</a:t>
            </a:r>
            <a:r>
              <a:rPr lang="en-US" sz="2400" b="1" dirty="0">
                <a:solidFill>
                  <a:srgbClr val="0099CC"/>
                </a:solidFill>
                <a:latin typeface="MentorStd-Light"/>
              </a:rPr>
              <a:t> </a:t>
            </a:r>
            <a:r>
              <a:rPr lang="en-US" sz="2400" dirty="0">
                <a:solidFill>
                  <a:srgbClr val="000000"/>
                </a:solidFill>
                <a:latin typeface="MentorStd-Light"/>
              </a:rPr>
              <a:t>─ the SQL JOIN operator is </a:t>
            </a:r>
            <a:r>
              <a:rPr lang="en-US" sz="2400" b="1" i="1" dirty="0" smtClean="0">
                <a:solidFill>
                  <a:srgbClr val="0099CC"/>
                </a:solidFill>
                <a:latin typeface="MentorStd-Light"/>
              </a:rPr>
              <a:t>not</a:t>
            </a:r>
            <a:r>
              <a:rPr lang="en-US" sz="2400" dirty="0" smtClean="0">
                <a:solidFill>
                  <a:srgbClr val="000000"/>
                </a:solidFill>
                <a:latin typeface="MentorStd-Light"/>
              </a:rPr>
              <a:t> used </a:t>
            </a:r>
            <a:r>
              <a:rPr lang="en-US" sz="2400" dirty="0">
                <a:solidFill>
                  <a:srgbClr val="000000"/>
                </a:solidFill>
                <a:latin typeface="MentorStd-Light"/>
              </a:rPr>
              <a:t>as part of the SQL statement</a:t>
            </a:r>
            <a:r>
              <a:rPr lang="en-US" sz="2400" dirty="0" smtClean="0">
                <a:solidFill>
                  <a:srgbClr val="000000"/>
                </a:solidFill>
                <a:latin typeface="MentorStd-Light"/>
              </a:rPr>
              <a:t>.</a:t>
            </a:r>
            <a:endParaRPr lang="en-US" sz="2400" dirty="0">
              <a:solidFill>
                <a:srgbClr val="000000"/>
              </a:solidFill>
              <a:latin typeface="MentorStd-Light"/>
            </a:endParaRPr>
          </a:p>
        </p:txBody>
      </p:sp>
    </p:spTree>
    <p:extLst>
      <p:ext uri="{BB962C8B-B14F-4D97-AF65-F5344CB8AC3E}">
        <p14:creationId xmlns:p14="http://schemas.microsoft.com/office/powerpoint/2010/main" val="3356921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II – SQL CROSS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830997"/>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In an </a:t>
            </a:r>
            <a:r>
              <a:rPr lang="en-US" sz="2400" b="1" dirty="0" smtClean="0">
                <a:solidFill>
                  <a:srgbClr val="0099CC"/>
                </a:solidFill>
                <a:latin typeface="MentorStd-Light"/>
              </a:rPr>
              <a:t>SQL CROSS JOIN</a:t>
            </a:r>
            <a:r>
              <a:rPr lang="en-US" sz="2400" dirty="0" smtClean="0">
                <a:solidFill>
                  <a:srgbClr val="000000"/>
                </a:solidFill>
                <a:latin typeface="MentorStd-Light"/>
              </a:rPr>
              <a:t> combines each row in one table with every row in another table.</a:t>
            </a:r>
          </a:p>
        </p:txBody>
      </p:sp>
      <p:sp>
        <p:nvSpPr>
          <p:cNvPr id="7" name="Rectangle 6"/>
          <p:cNvSpPr/>
          <p:nvPr/>
        </p:nvSpPr>
        <p:spPr>
          <a:xfrm>
            <a:off x="457200" y="3829646"/>
            <a:ext cx="8229600" cy="1938992"/>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This is known mathematically as a </a:t>
            </a:r>
            <a:r>
              <a:rPr lang="en-US" sz="2400" b="1" dirty="0" smtClean="0">
                <a:solidFill>
                  <a:srgbClr val="0099CC"/>
                </a:solidFill>
                <a:latin typeface="MentorStd-Light"/>
              </a:rPr>
              <a:t>Cartesian product</a:t>
            </a:r>
            <a:r>
              <a:rPr lang="en-US" sz="2400" dirty="0" smtClean="0">
                <a:solidFill>
                  <a:srgbClr val="000000"/>
                </a:solidFill>
                <a:latin typeface="MentorStd-Light"/>
              </a:rPr>
              <a:t> of the rows in the tables.</a:t>
            </a:r>
          </a:p>
          <a:p>
            <a:pPr marL="342900" indent="-342900">
              <a:buFont typeface="Arial" panose="020B0604020202020204" pitchFamily="34" charset="0"/>
              <a:buChar char="•"/>
            </a:pPr>
            <a:r>
              <a:rPr lang="en-US" sz="2400" dirty="0" smtClean="0">
                <a:solidFill>
                  <a:srgbClr val="000000"/>
                </a:solidFill>
                <a:latin typeface="MentorStd-Light"/>
              </a:rPr>
              <a:t>This is </a:t>
            </a:r>
            <a:r>
              <a:rPr lang="en-US" sz="2400" b="1" dirty="0" smtClean="0">
                <a:solidFill>
                  <a:srgbClr val="0099CC"/>
                </a:solidFill>
                <a:latin typeface="MentorStd-Light"/>
              </a:rPr>
              <a:t>illogical in database work </a:t>
            </a:r>
            <a:r>
              <a:rPr lang="en-US" sz="2400" dirty="0" smtClean="0">
                <a:solidFill>
                  <a:srgbClr val="000000"/>
                </a:solidFill>
                <a:latin typeface="MentorStd-Light"/>
              </a:rPr>
              <a:t>because we only need rows that somehow logically correspond in the two tables.</a:t>
            </a:r>
          </a:p>
        </p:txBody>
      </p:sp>
      <p:pic>
        <p:nvPicPr>
          <p:cNvPr id="4" name="Picture 3"/>
          <p:cNvPicPr>
            <a:picLocks noChangeAspect="1"/>
          </p:cNvPicPr>
          <p:nvPr/>
        </p:nvPicPr>
        <p:blipFill>
          <a:blip r:embed="rId3"/>
          <a:stretch>
            <a:fillRect/>
          </a:stretch>
        </p:blipFill>
        <p:spPr>
          <a:xfrm>
            <a:off x="2219619" y="2487952"/>
            <a:ext cx="4704762" cy="971429"/>
          </a:xfrm>
          <a:prstGeom prst="rect">
            <a:avLst/>
          </a:prstGeom>
        </p:spPr>
      </p:pic>
    </p:spTree>
    <p:extLst>
      <p:ext uri="{BB962C8B-B14F-4D97-AF65-F5344CB8AC3E}">
        <p14:creationId xmlns:p14="http://schemas.microsoft.com/office/powerpoint/2010/main" val="25401231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III – Implicit SQL INNER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1200329"/>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By selecting rows by matching by the primary key values of one table with the foreign key values of a second table, we produce an </a:t>
            </a:r>
            <a:r>
              <a:rPr lang="en-US" sz="2400" b="1" dirty="0" smtClean="0">
                <a:solidFill>
                  <a:srgbClr val="0099CC"/>
                </a:solidFill>
                <a:latin typeface="MentorStd-Light"/>
              </a:rPr>
              <a:t>SQL INNER JOIN</a:t>
            </a:r>
            <a:r>
              <a:rPr lang="en-US" sz="2400" dirty="0" smtClean="0">
                <a:solidFill>
                  <a:srgbClr val="000000"/>
                </a:solidFill>
                <a:latin typeface="MentorStd-Light"/>
              </a:rPr>
              <a:t>.</a:t>
            </a:r>
          </a:p>
        </p:txBody>
      </p:sp>
      <p:pic>
        <p:nvPicPr>
          <p:cNvPr id="1026" name="Picture 2" descr="C:\Users\DAVIDA~1\AppData\Local\Temp\SNAGHTML2800b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22786"/>
            <a:ext cx="8229600" cy="22826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81000" y="5265003"/>
            <a:ext cx="8229600" cy="830997"/>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Because the </a:t>
            </a:r>
            <a:r>
              <a:rPr lang="en-US" sz="2400" b="1" dirty="0" smtClean="0">
                <a:solidFill>
                  <a:srgbClr val="0099CC"/>
                </a:solidFill>
                <a:latin typeface="MentorStd-Light"/>
              </a:rPr>
              <a:t>SQL JOIN keyword </a:t>
            </a:r>
            <a:r>
              <a:rPr lang="en-US" sz="2400" dirty="0" smtClean="0">
                <a:solidFill>
                  <a:srgbClr val="000000"/>
                </a:solidFill>
                <a:latin typeface="MentorStd-Light"/>
              </a:rPr>
              <a:t>does </a:t>
            </a:r>
            <a:r>
              <a:rPr lang="en-US" sz="2400" b="1" i="1" dirty="0" smtClean="0">
                <a:solidFill>
                  <a:srgbClr val="0099CC"/>
                </a:solidFill>
                <a:latin typeface="MentorStd-Light"/>
              </a:rPr>
              <a:t>not</a:t>
            </a:r>
            <a:r>
              <a:rPr lang="en-US" sz="2400" dirty="0" smtClean="0">
                <a:solidFill>
                  <a:srgbClr val="000000"/>
                </a:solidFill>
                <a:latin typeface="MentorStd-Light"/>
              </a:rPr>
              <a:t> appear in the SQL statement, this is an </a:t>
            </a:r>
            <a:r>
              <a:rPr lang="en-US" sz="2400" b="1" dirty="0" smtClean="0">
                <a:solidFill>
                  <a:srgbClr val="0099CC"/>
                </a:solidFill>
                <a:latin typeface="MentorStd-Light"/>
              </a:rPr>
              <a:t>implicit join</a:t>
            </a:r>
            <a:r>
              <a:rPr lang="en-US" sz="2400" dirty="0">
                <a:solidFill>
                  <a:srgbClr val="000000"/>
                </a:solidFill>
                <a:latin typeface="MentorStd-Light"/>
              </a:rPr>
              <a:t>.</a:t>
            </a:r>
            <a:endParaRPr lang="en-US" sz="2400" dirty="0" smtClean="0">
              <a:solidFill>
                <a:srgbClr val="000000"/>
              </a:solidFill>
              <a:latin typeface="MentorStd-Light"/>
            </a:endParaRPr>
          </a:p>
        </p:txBody>
      </p:sp>
    </p:spTree>
    <p:extLst>
      <p:ext uri="{BB962C8B-B14F-4D97-AF65-F5344CB8AC3E}">
        <p14:creationId xmlns:p14="http://schemas.microsoft.com/office/powerpoint/2010/main" val="1234871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IV – Implicit SQL INNER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533905" y="1552743"/>
            <a:ext cx="8076190" cy="1342857"/>
          </a:xfrm>
          <a:prstGeom prst="rect">
            <a:avLst/>
          </a:prstGeom>
        </p:spPr>
      </p:pic>
      <p:pic>
        <p:nvPicPr>
          <p:cNvPr id="5" name="Picture 4"/>
          <p:cNvPicPr>
            <a:picLocks noChangeAspect="1"/>
          </p:cNvPicPr>
          <p:nvPr/>
        </p:nvPicPr>
        <p:blipFill>
          <a:blip r:embed="rId4"/>
          <a:stretch>
            <a:fillRect/>
          </a:stretch>
        </p:blipFill>
        <p:spPr>
          <a:xfrm>
            <a:off x="533905" y="3137385"/>
            <a:ext cx="8157260" cy="1587015"/>
          </a:xfrm>
          <a:prstGeom prst="rect">
            <a:avLst/>
          </a:prstGeom>
        </p:spPr>
      </p:pic>
    </p:spTree>
    <p:extLst>
      <p:ext uri="{BB962C8B-B14F-4D97-AF65-F5344CB8AC3E}">
        <p14:creationId xmlns:p14="http://schemas.microsoft.com/office/powerpoint/2010/main" val="13276650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V – Implicit SQL INNER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Rectangle 6"/>
          <p:cNvSpPr/>
          <p:nvPr/>
        </p:nvSpPr>
        <p:spPr>
          <a:xfrm>
            <a:off x="457200" y="1524000"/>
            <a:ext cx="8229600" cy="400110"/>
          </a:xfrm>
          <a:prstGeom prst="rect">
            <a:avLst/>
          </a:prstGeom>
        </p:spPr>
        <p:txBody>
          <a:bodyPr wrap="square">
            <a:spAutoFit/>
          </a:bodyPr>
          <a:lstStyle/>
          <a:p>
            <a:r>
              <a:rPr lang="en-US" sz="2000" dirty="0" smtClean="0">
                <a:solidFill>
                  <a:srgbClr val="000000"/>
                </a:solidFill>
                <a:latin typeface="MentorStd-Light"/>
              </a:rPr>
              <a:t>With an </a:t>
            </a:r>
            <a:r>
              <a:rPr lang="en-US" sz="2000" b="1" dirty="0" smtClean="0">
                <a:solidFill>
                  <a:srgbClr val="0099CC"/>
                </a:solidFill>
                <a:latin typeface="MentorStd-Light"/>
              </a:rPr>
              <a:t>SQL ORDER BY clause </a:t>
            </a:r>
            <a:r>
              <a:rPr lang="en-US" sz="2000" dirty="0" smtClean="0">
                <a:solidFill>
                  <a:srgbClr val="000000"/>
                </a:solidFill>
                <a:latin typeface="MentorStd-Light"/>
              </a:rPr>
              <a:t>for easier reading by </a:t>
            </a:r>
            <a:r>
              <a:rPr lang="en-US" sz="2000" dirty="0" err="1" smtClean="0">
                <a:solidFill>
                  <a:srgbClr val="000000"/>
                </a:solidFill>
                <a:latin typeface="MentorStd-Light"/>
              </a:rPr>
              <a:t>OrderNumber</a:t>
            </a:r>
            <a:r>
              <a:rPr lang="en-US" sz="2000" dirty="0" smtClean="0">
                <a:solidFill>
                  <a:srgbClr val="000000"/>
                </a:solidFill>
                <a:latin typeface="MentorStd-Light"/>
              </a:rPr>
              <a:t>:</a:t>
            </a:r>
          </a:p>
        </p:txBody>
      </p:sp>
      <p:pic>
        <p:nvPicPr>
          <p:cNvPr id="2" name="Picture 1"/>
          <p:cNvPicPr>
            <a:picLocks noChangeAspect="1"/>
          </p:cNvPicPr>
          <p:nvPr/>
        </p:nvPicPr>
        <p:blipFill>
          <a:blip r:embed="rId3"/>
          <a:stretch>
            <a:fillRect/>
          </a:stretch>
        </p:blipFill>
        <p:spPr>
          <a:xfrm>
            <a:off x="719619" y="2000467"/>
            <a:ext cx="7704762" cy="1733333"/>
          </a:xfrm>
          <a:prstGeom prst="rect">
            <a:avLst/>
          </a:prstGeom>
        </p:spPr>
      </p:pic>
      <p:pic>
        <p:nvPicPr>
          <p:cNvPr id="8" name="Picture 7"/>
          <p:cNvPicPr>
            <a:picLocks noChangeAspect="1"/>
          </p:cNvPicPr>
          <p:nvPr/>
        </p:nvPicPr>
        <p:blipFill>
          <a:blip r:embed="rId4"/>
          <a:stretch>
            <a:fillRect/>
          </a:stretch>
        </p:blipFill>
        <p:spPr>
          <a:xfrm>
            <a:off x="457200" y="3987166"/>
            <a:ext cx="8197378" cy="1575434"/>
          </a:xfrm>
          <a:prstGeom prst="rect">
            <a:avLst/>
          </a:prstGeom>
        </p:spPr>
      </p:pic>
    </p:spTree>
    <p:extLst>
      <p:ext uri="{BB962C8B-B14F-4D97-AF65-F5344CB8AC3E}">
        <p14:creationId xmlns:p14="http://schemas.microsoft.com/office/powerpoint/2010/main" val="8919808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VI – EQUIJOIN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Rectangle 6"/>
          <p:cNvSpPr/>
          <p:nvPr/>
        </p:nvSpPr>
        <p:spPr>
          <a:xfrm>
            <a:off x="457200" y="1524000"/>
            <a:ext cx="8229600" cy="4462760"/>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The process of using an </a:t>
            </a:r>
            <a:r>
              <a:rPr lang="en-US" sz="2400" b="1" dirty="0" smtClean="0">
                <a:solidFill>
                  <a:srgbClr val="0099CC"/>
                </a:solidFill>
                <a:latin typeface="MentorStd-Light"/>
              </a:rPr>
              <a:t>SQL JOIN operation </a:t>
            </a:r>
            <a:r>
              <a:rPr lang="en-US" sz="2400" dirty="0" smtClean="0">
                <a:solidFill>
                  <a:srgbClr val="000000"/>
                </a:solidFill>
                <a:latin typeface="MentorStd-Light"/>
              </a:rPr>
              <a:t>to join two tables is called </a:t>
            </a:r>
            <a:r>
              <a:rPr lang="en-US" sz="2400" b="1" dirty="0" smtClean="0">
                <a:solidFill>
                  <a:srgbClr val="0099CC"/>
                </a:solidFill>
                <a:latin typeface="MentorStd-Light"/>
              </a:rPr>
              <a:t>joining the two tables</a:t>
            </a:r>
            <a:r>
              <a:rPr lang="en-US" sz="2400" dirty="0" smtClean="0">
                <a:solidFill>
                  <a:srgbClr val="000000"/>
                </a:solidFill>
                <a:latin typeface="MentorStd-Light"/>
              </a:rPr>
              <a:t>.</a:t>
            </a:r>
          </a:p>
          <a:p>
            <a:pPr marL="342900" indent="-342900">
              <a:buFont typeface="Arial" panose="020B0604020202020204" pitchFamily="34" charset="0"/>
              <a:buChar char="•"/>
            </a:pPr>
            <a:r>
              <a:rPr lang="en-US" sz="2400" dirty="0" smtClean="0">
                <a:solidFill>
                  <a:srgbClr val="000000"/>
                </a:solidFill>
                <a:latin typeface="MentorStd-Light"/>
              </a:rPr>
              <a:t>When tables are joined using an </a:t>
            </a:r>
            <a:r>
              <a:rPr lang="en-US" sz="2400" b="1" dirty="0" smtClean="0">
                <a:solidFill>
                  <a:srgbClr val="0099CC"/>
                </a:solidFill>
                <a:latin typeface="MentorStd-Light"/>
              </a:rPr>
              <a:t>equal to</a:t>
            </a:r>
            <a:r>
              <a:rPr lang="en-US" sz="2400" dirty="0" smtClean="0">
                <a:solidFill>
                  <a:srgbClr val="000000"/>
                </a:solidFill>
                <a:latin typeface="MentorStd-Light"/>
              </a:rPr>
              <a:t> condition as in the example above, the join is called an </a:t>
            </a:r>
            <a:r>
              <a:rPr lang="en-US" sz="2400" b="1" dirty="0" smtClean="0">
                <a:solidFill>
                  <a:srgbClr val="0099CC"/>
                </a:solidFill>
                <a:latin typeface="MentorStd-Light"/>
              </a:rPr>
              <a:t>equijoin</a:t>
            </a:r>
            <a:r>
              <a:rPr lang="en-US" sz="2400" dirty="0" smtClean="0">
                <a:solidFill>
                  <a:srgbClr val="000000"/>
                </a:solidFill>
                <a:latin typeface="MentorStd-Light"/>
              </a:rPr>
              <a:t>.</a:t>
            </a:r>
          </a:p>
          <a:p>
            <a:pPr marL="342900" indent="-342900">
              <a:buFont typeface="Arial" panose="020B0604020202020204" pitchFamily="34" charset="0"/>
              <a:buChar char="•"/>
            </a:pPr>
            <a:r>
              <a:rPr lang="en-US" sz="2400" dirty="0" smtClean="0">
                <a:solidFill>
                  <a:srgbClr val="000000"/>
                </a:solidFill>
                <a:latin typeface="MentorStd-Light"/>
              </a:rPr>
              <a:t>When people say “</a:t>
            </a:r>
            <a:r>
              <a:rPr lang="en-US" sz="2400" b="1" i="1" dirty="0" smtClean="0">
                <a:solidFill>
                  <a:srgbClr val="0099CC"/>
                </a:solidFill>
                <a:latin typeface="MentorStd-Light"/>
              </a:rPr>
              <a:t>join</a:t>
            </a:r>
            <a:r>
              <a:rPr lang="en-US" sz="2400" dirty="0" smtClean="0">
                <a:solidFill>
                  <a:srgbClr val="000000"/>
                </a:solidFill>
                <a:latin typeface="MentorStd-Light"/>
              </a:rPr>
              <a:t>”, 99.99999 percent of the time they mean </a:t>
            </a:r>
            <a:r>
              <a:rPr lang="en-US" sz="2400" b="1" i="1" dirty="0" smtClean="0">
                <a:solidFill>
                  <a:srgbClr val="0099CC"/>
                </a:solidFill>
                <a:latin typeface="MentorStd-Light"/>
              </a:rPr>
              <a:t>equijoin</a:t>
            </a:r>
            <a:r>
              <a:rPr lang="en-US" sz="2400" dirty="0" smtClean="0">
                <a:solidFill>
                  <a:srgbClr val="000000"/>
                </a:solidFill>
                <a:latin typeface="MentorStd-Light"/>
              </a:rPr>
              <a:t>.</a:t>
            </a:r>
          </a:p>
          <a:p>
            <a:pPr marL="342900" indent="-342900">
              <a:buFont typeface="Arial" panose="020B0604020202020204" pitchFamily="34" charset="0"/>
              <a:buChar char="•"/>
            </a:pPr>
            <a:r>
              <a:rPr lang="en-US" sz="2400" dirty="0">
                <a:solidFill>
                  <a:srgbClr val="000000"/>
                </a:solidFill>
                <a:latin typeface="MentorStd-Light"/>
              </a:rPr>
              <a:t>Multiple </a:t>
            </a:r>
            <a:r>
              <a:rPr lang="en-US" sz="2400" dirty="0" smtClean="0">
                <a:solidFill>
                  <a:srgbClr val="000000"/>
                </a:solidFill>
                <a:latin typeface="MentorStd-Light"/>
              </a:rPr>
              <a:t>joins </a:t>
            </a:r>
            <a:r>
              <a:rPr lang="en-US" sz="2400" dirty="0">
                <a:solidFill>
                  <a:srgbClr val="000000"/>
                </a:solidFill>
                <a:latin typeface="MentorStd-Light"/>
              </a:rPr>
              <a:t>can be used to process three or even more tables.</a:t>
            </a:r>
          </a:p>
          <a:p>
            <a:pPr marL="342900" indent="-342900">
              <a:buFont typeface="Arial" panose="020B0604020202020204" pitchFamily="34" charset="0"/>
              <a:buChar char="•"/>
            </a:pPr>
            <a:r>
              <a:rPr lang="en-US" sz="2400" dirty="0" smtClean="0">
                <a:solidFill>
                  <a:srgbClr val="000000"/>
                </a:solidFill>
                <a:latin typeface="MentorStd-Light"/>
              </a:rPr>
              <a:t>All </a:t>
            </a:r>
            <a:r>
              <a:rPr lang="en-US" sz="2400" dirty="0">
                <a:solidFill>
                  <a:srgbClr val="000000"/>
                </a:solidFill>
                <a:latin typeface="MentorStd-Light"/>
              </a:rPr>
              <a:t>parts if the SQL SELECT statement syntax can be applied to the table displaying the results of an SQL query using </a:t>
            </a:r>
            <a:r>
              <a:rPr lang="en-US" sz="2400" dirty="0" smtClean="0">
                <a:solidFill>
                  <a:srgbClr val="000000"/>
                </a:solidFill>
                <a:latin typeface="MentorStd-Light"/>
              </a:rPr>
              <a:t>joins.</a:t>
            </a:r>
            <a:endParaRPr lang="en-US" sz="2400" dirty="0">
              <a:solidFill>
                <a:srgbClr val="000000"/>
              </a:solidFill>
              <a:latin typeface="MentorStd-Light"/>
            </a:endParaRPr>
          </a:p>
          <a:p>
            <a:endParaRPr lang="en-US" sz="2000" dirty="0" smtClean="0">
              <a:solidFill>
                <a:srgbClr val="000000"/>
              </a:solidFill>
              <a:latin typeface="MentorStd-Light"/>
            </a:endParaRPr>
          </a:p>
        </p:txBody>
      </p:sp>
    </p:spTree>
    <p:extLst>
      <p:ext uri="{BB962C8B-B14F-4D97-AF65-F5344CB8AC3E}">
        <p14:creationId xmlns:p14="http://schemas.microsoft.com/office/powerpoint/2010/main" val="1588543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smtClean="0"/>
              <a:t>Chapter Objectives</a:t>
            </a:r>
          </a:p>
        </p:txBody>
      </p:sp>
      <p:sp>
        <p:nvSpPr>
          <p:cNvPr id="15363" name="Rectangle 3"/>
          <p:cNvSpPr>
            <a:spLocks noGrp="1" noChangeArrowheads="1"/>
          </p:cNvSpPr>
          <p:nvPr>
            <p:ph idx="1"/>
          </p:nvPr>
        </p:nvSpPr>
        <p:spPr/>
        <p:txBody>
          <a:bodyPr/>
          <a:lstStyle/>
          <a:p>
            <a:pPr eaLnBrk="1" hangingPunct="1"/>
            <a:r>
              <a:rPr lang="en-US" sz="2400" dirty="0" smtClean="0"/>
              <a:t>To create SQL queries that use the SQL SELECT, FROM, WHERE, ORDER BY, GROUP BY, and HAVING clauses</a:t>
            </a:r>
          </a:p>
          <a:p>
            <a:pPr eaLnBrk="1" hangingPunct="1"/>
            <a:r>
              <a:rPr lang="en-US" sz="2400" dirty="0" smtClean="0"/>
              <a:t>To create SQL queries that use the SQL DISTINCT, TOP, and TOP PERCENT keywords</a:t>
            </a:r>
          </a:p>
          <a:p>
            <a:r>
              <a:rPr lang="en-US" sz="2400" dirty="0" smtClean="0"/>
              <a:t>To </a:t>
            </a:r>
            <a:r>
              <a:rPr lang="en-US" sz="2400" dirty="0"/>
              <a:t>create SQL queries that use the SQL </a:t>
            </a:r>
            <a:r>
              <a:rPr lang="en-US" sz="2400" dirty="0" smtClean="0"/>
              <a:t>comparison operators including BETWEEN</a:t>
            </a:r>
            <a:r>
              <a:rPr lang="en-US" sz="2400" dirty="0"/>
              <a:t>, LIKE, </a:t>
            </a:r>
            <a:r>
              <a:rPr lang="en-US" sz="2400" dirty="0" smtClean="0"/>
              <a:t>IN, and IS NULL</a:t>
            </a:r>
            <a:endParaRPr lang="en-US" sz="2400" dirty="0"/>
          </a:p>
          <a:p>
            <a:pPr eaLnBrk="1" hangingPunct="1"/>
            <a:r>
              <a:rPr lang="en-US" sz="2400" dirty="0" smtClean="0"/>
              <a:t>To create SQL queries that use the SQL logical operators including AND, OR, and NOT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VII</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367238" y="1600200"/>
            <a:ext cx="6409524" cy="2514286"/>
          </a:xfrm>
          <a:prstGeom prst="rect">
            <a:avLst/>
          </a:prstGeom>
        </p:spPr>
      </p:pic>
      <p:pic>
        <p:nvPicPr>
          <p:cNvPr id="7" name="Picture 6"/>
          <p:cNvPicPr>
            <a:picLocks noChangeAspect="1"/>
          </p:cNvPicPr>
          <p:nvPr/>
        </p:nvPicPr>
        <p:blipFill>
          <a:blip r:embed="rId4"/>
          <a:stretch>
            <a:fillRect/>
          </a:stretch>
        </p:blipFill>
        <p:spPr>
          <a:xfrm>
            <a:off x="1119695" y="4289548"/>
            <a:ext cx="6904609" cy="1853640"/>
          </a:xfrm>
          <a:prstGeom prst="rect">
            <a:avLst/>
          </a:prstGeom>
        </p:spPr>
      </p:pic>
    </p:spTree>
    <p:extLst>
      <p:ext uri="{BB962C8B-B14F-4D97-AF65-F5344CB8AC3E}">
        <p14:creationId xmlns:p14="http://schemas.microsoft.com/office/powerpoint/2010/main" val="1753989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A~1\AppData\Local\Temp\SNAGHTML2955d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229600" cy="2571751"/>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VIII – Explicit SQL INNER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1200329"/>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By selecting rows by matching by the primary key values of one table with the foreign key values of a second table, we produce an </a:t>
            </a:r>
            <a:r>
              <a:rPr lang="en-US" sz="2400" b="1" dirty="0" smtClean="0">
                <a:solidFill>
                  <a:srgbClr val="0099CC"/>
                </a:solidFill>
                <a:latin typeface="MentorStd-Light"/>
              </a:rPr>
              <a:t>SQL INNER JOIN</a:t>
            </a:r>
            <a:r>
              <a:rPr lang="en-US" sz="2400" dirty="0" smtClean="0">
                <a:solidFill>
                  <a:srgbClr val="000000"/>
                </a:solidFill>
                <a:latin typeface="MentorStd-Light"/>
              </a:rPr>
              <a:t>.</a:t>
            </a:r>
          </a:p>
        </p:txBody>
      </p:sp>
      <p:sp>
        <p:nvSpPr>
          <p:cNvPr id="9" name="Rectangle 8"/>
          <p:cNvSpPr/>
          <p:nvPr/>
        </p:nvSpPr>
        <p:spPr>
          <a:xfrm>
            <a:off x="381000" y="5265003"/>
            <a:ext cx="8229600" cy="830997"/>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Because the </a:t>
            </a:r>
            <a:r>
              <a:rPr lang="en-US" sz="2400" b="1" dirty="0" smtClean="0">
                <a:solidFill>
                  <a:srgbClr val="0099CC"/>
                </a:solidFill>
                <a:latin typeface="MentorStd-Light"/>
              </a:rPr>
              <a:t>SQL JOIN keyword </a:t>
            </a:r>
            <a:r>
              <a:rPr lang="en-US" sz="2400" b="1" i="1" dirty="0" smtClean="0">
                <a:solidFill>
                  <a:srgbClr val="0099CC"/>
                </a:solidFill>
                <a:latin typeface="MentorStd-Light"/>
              </a:rPr>
              <a:t>does</a:t>
            </a:r>
            <a:r>
              <a:rPr lang="en-US" sz="2400" dirty="0" smtClean="0">
                <a:solidFill>
                  <a:srgbClr val="000000"/>
                </a:solidFill>
                <a:latin typeface="MentorStd-Light"/>
              </a:rPr>
              <a:t> appear in the SQL statement, this is an </a:t>
            </a:r>
            <a:r>
              <a:rPr lang="en-US" sz="2400" b="1" dirty="0" smtClean="0">
                <a:solidFill>
                  <a:srgbClr val="0099CC"/>
                </a:solidFill>
                <a:latin typeface="MentorStd-Light"/>
              </a:rPr>
              <a:t>explicit join</a:t>
            </a:r>
            <a:r>
              <a:rPr lang="en-US" sz="2400" dirty="0">
                <a:solidFill>
                  <a:srgbClr val="000000"/>
                </a:solidFill>
                <a:latin typeface="MentorStd-Light"/>
              </a:rPr>
              <a:t>.</a:t>
            </a:r>
            <a:endParaRPr lang="en-US" sz="2400" dirty="0" smtClean="0">
              <a:solidFill>
                <a:srgbClr val="000000"/>
              </a:solidFill>
              <a:latin typeface="MentorStd-Light"/>
            </a:endParaRPr>
          </a:p>
        </p:txBody>
      </p:sp>
    </p:spTree>
    <p:extLst>
      <p:ext uri="{BB962C8B-B14F-4D97-AF65-F5344CB8AC3E}">
        <p14:creationId xmlns:p14="http://schemas.microsoft.com/office/powerpoint/2010/main" val="29355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2800" dirty="0" smtClean="0"/>
              <a:t>Querying Multiple Tables with SQL Joins</a:t>
            </a:r>
            <a:br>
              <a:rPr lang="en-US" sz="2800" dirty="0" smtClean="0"/>
            </a:br>
            <a:r>
              <a:rPr lang="en-US" sz="2400" dirty="0" smtClean="0"/>
              <a:t>The Logic of Joins IX  </a:t>
            </a:r>
            <a:r>
              <a:rPr lang="en-US" sz="2400" dirty="0"/>
              <a:t>– </a:t>
            </a:r>
            <a:r>
              <a:rPr lang="en-US" sz="2400" dirty="0" smtClean="0"/>
              <a:t>SQL JOIN ON Syntax</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Rectangle 1"/>
          <p:cNvSpPr/>
          <p:nvPr/>
        </p:nvSpPr>
        <p:spPr>
          <a:xfrm>
            <a:off x="457200" y="1447800"/>
            <a:ext cx="8229600" cy="4154984"/>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000000"/>
                </a:solidFill>
                <a:latin typeface="MentorStd-Light"/>
              </a:rPr>
              <a:t>In </a:t>
            </a:r>
            <a:r>
              <a:rPr lang="en-US" sz="2400" b="1" dirty="0" smtClean="0">
                <a:solidFill>
                  <a:srgbClr val="0099CC"/>
                </a:solidFill>
                <a:latin typeface="MentorStd-Light"/>
              </a:rPr>
              <a:t>SQL JOIN ON syntax</a:t>
            </a:r>
            <a:r>
              <a:rPr lang="en-US" sz="2400" dirty="0" smtClean="0">
                <a:solidFill>
                  <a:srgbClr val="000000"/>
                </a:solidFill>
                <a:latin typeface="MentorStd-Light"/>
              </a:rPr>
              <a:t>:</a:t>
            </a:r>
          </a:p>
          <a:p>
            <a:pPr marL="742950" lvl="1" indent="-285750">
              <a:buFont typeface="Arial" panose="020B0604020202020204" pitchFamily="34" charset="0"/>
              <a:buChar char="•"/>
            </a:pPr>
            <a:r>
              <a:rPr lang="en-US" sz="2000" dirty="0" smtClean="0"/>
              <a:t>The </a:t>
            </a:r>
            <a:r>
              <a:rPr lang="en-US" sz="2000" b="1" dirty="0">
                <a:solidFill>
                  <a:srgbClr val="0099CC"/>
                </a:solidFill>
              </a:rPr>
              <a:t>SQL JOIN keyword</a:t>
            </a:r>
            <a:r>
              <a:rPr lang="en-US" sz="2000" b="1" dirty="0"/>
              <a:t> </a:t>
            </a:r>
            <a:r>
              <a:rPr lang="en-US" sz="2000" dirty="0"/>
              <a:t>is placed between the table names in the </a:t>
            </a:r>
            <a:r>
              <a:rPr lang="en-US" sz="2000" b="1" dirty="0"/>
              <a:t>SQL </a:t>
            </a:r>
            <a:r>
              <a:rPr lang="en-US" sz="2000" b="1" dirty="0" smtClean="0"/>
              <a:t>FROM clause</a:t>
            </a:r>
            <a:r>
              <a:rPr lang="en-US" sz="2000" dirty="0"/>
              <a:t>, where it replaces the comma that previously separated the two </a:t>
            </a:r>
            <a:r>
              <a:rPr lang="en-US" sz="2000" dirty="0" smtClean="0"/>
              <a:t>table names</a:t>
            </a:r>
            <a:r>
              <a:rPr lang="en-US" sz="2000" dirty="0"/>
              <a:t>, </a:t>
            </a:r>
            <a:r>
              <a:rPr lang="en-US" sz="2000" dirty="0" smtClean="0"/>
              <a:t>and</a:t>
            </a:r>
          </a:p>
          <a:p>
            <a:pPr marL="742950" lvl="1" indent="-285750">
              <a:buFont typeface="Arial" panose="020B0604020202020204" pitchFamily="34" charset="0"/>
              <a:buChar char="•"/>
            </a:pPr>
            <a:r>
              <a:rPr lang="en-US" sz="2000" dirty="0" smtClean="0"/>
              <a:t>The </a:t>
            </a:r>
            <a:r>
              <a:rPr lang="en-US" sz="2000" b="1" dirty="0">
                <a:solidFill>
                  <a:srgbClr val="0099CC"/>
                </a:solidFill>
              </a:rPr>
              <a:t>SQL ON keyword </a:t>
            </a:r>
            <a:r>
              <a:rPr lang="en-US" sz="2000" dirty="0"/>
              <a:t>now leads into an </a:t>
            </a:r>
            <a:r>
              <a:rPr lang="en-US" sz="2000" b="1" dirty="0">
                <a:solidFill>
                  <a:srgbClr val="0099CC"/>
                </a:solidFill>
              </a:rPr>
              <a:t>SQL ON clause</a:t>
            </a:r>
            <a:r>
              <a:rPr lang="en-US" sz="2000" dirty="0"/>
              <a:t>, </a:t>
            </a:r>
            <a:r>
              <a:rPr lang="en-US" sz="2000" dirty="0" smtClean="0"/>
              <a:t>which includes </a:t>
            </a:r>
            <a:r>
              <a:rPr lang="en-US" sz="2000" dirty="0"/>
              <a:t>the statement of matching key values that was previously in an </a:t>
            </a:r>
            <a:r>
              <a:rPr lang="en-US" sz="2000" b="1" dirty="0" smtClean="0"/>
              <a:t>SQL WHERE clause</a:t>
            </a:r>
            <a:r>
              <a:rPr lang="en-US" sz="2000" dirty="0" smtClean="0"/>
              <a:t>.</a:t>
            </a:r>
          </a:p>
          <a:p>
            <a:pPr marL="742950" lvl="1" indent="-285750">
              <a:buFont typeface="Arial" panose="020B0604020202020204" pitchFamily="34" charset="0"/>
              <a:buChar char="•"/>
            </a:pPr>
            <a:r>
              <a:rPr lang="en-US" sz="2000" dirty="0"/>
              <a:t>The </a:t>
            </a:r>
            <a:r>
              <a:rPr lang="en-US" sz="2000" b="1" dirty="0">
                <a:solidFill>
                  <a:srgbClr val="0099CC"/>
                </a:solidFill>
              </a:rPr>
              <a:t>SQL WHERE clause </a:t>
            </a:r>
            <a:r>
              <a:rPr lang="en-US" sz="2000" dirty="0"/>
              <a:t>is </a:t>
            </a:r>
            <a:r>
              <a:rPr lang="en-US" sz="2000" i="1" dirty="0">
                <a:solidFill>
                  <a:srgbClr val="0099CC"/>
                </a:solidFill>
              </a:rPr>
              <a:t>no longer used as part of the join</a:t>
            </a:r>
            <a:r>
              <a:rPr lang="en-US" sz="2000" dirty="0"/>
              <a:t>, which makes it easier to read the actual restrictions on the rows in the query in </a:t>
            </a:r>
            <a:r>
              <a:rPr lang="en-US" sz="2000" dirty="0" smtClean="0"/>
              <a:t>the </a:t>
            </a:r>
            <a:r>
              <a:rPr lang="en-US" sz="2000" b="1" dirty="0" smtClean="0"/>
              <a:t>SQL WHERE clause</a:t>
            </a:r>
            <a:r>
              <a:rPr lang="en-US" sz="2000" dirty="0" smtClean="0"/>
              <a:t> itself.</a:t>
            </a:r>
          </a:p>
          <a:p>
            <a:pPr marL="285750" indent="-285750">
              <a:buFont typeface="Arial" panose="020B0604020202020204" pitchFamily="34" charset="0"/>
              <a:buChar char="•"/>
            </a:pPr>
            <a:r>
              <a:rPr lang="en-US" sz="2000" dirty="0" smtClean="0"/>
              <a:t>The </a:t>
            </a:r>
            <a:r>
              <a:rPr lang="en-US" sz="2000" b="1" dirty="0" smtClean="0">
                <a:solidFill>
                  <a:srgbClr val="0099CC"/>
                </a:solidFill>
              </a:rPr>
              <a:t>explicit SQL JOIN ON syntax </a:t>
            </a:r>
            <a:r>
              <a:rPr lang="en-US" sz="2000" dirty="0" smtClean="0"/>
              <a:t>is currently considered as the proper way to write SQL join operations, and the older implicit SQL syntax is considered an archaic, older syntax (but it still works).</a:t>
            </a:r>
            <a:endParaRPr lang="en-US" sz="2000" dirty="0"/>
          </a:p>
        </p:txBody>
      </p:sp>
    </p:spTree>
    <p:extLst>
      <p:ext uri="{BB962C8B-B14F-4D97-AF65-F5344CB8AC3E}">
        <p14:creationId xmlns:p14="http://schemas.microsoft.com/office/powerpoint/2010/main" val="1867675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Joins</a:t>
            </a:r>
            <a:br>
              <a:rPr lang="en-US" sz="2800" dirty="0" smtClean="0"/>
            </a:br>
            <a:r>
              <a:rPr lang="en-US" sz="2400" dirty="0" smtClean="0"/>
              <a:t>The Logic of Joins X – SQL JOIN ON Syntax</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557714" y="1524000"/>
            <a:ext cx="8028571" cy="2123810"/>
          </a:xfrm>
          <a:prstGeom prst="rect">
            <a:avLst/>
          </a:prstGeom>
        </p:spPr>
      </p:pic>
      <p:pic>
        <p:nvPicPr>
          <p:cNvPr id="5" name="Picture 4"/>
          <p:cNvPicPr>
            <a:picLocks noChangeAspect="1"/>
          </p:cNvPicPr>
          <p:nvPr/>
        </p:nvPicPr>
        <p:blipFill>
          <a:blip r:embed="rId4"/>
          <a:stretch>
            <a:fillRect/>
          </a:stretch>
        </p:blipFill>
        <p:spPr>
          <a:xfrm>
            <a:off x="457201" y="3962400"/>
            <a:ext cx="8229600" cy="998303"/>
          </a:xfrm>
          <a:prstGeom prst="rect">
            <a:avLst/>
          </a:prstGeom>
        </p:spPr>
      </p:pic>
    </p:spTree>
    <p:extLst>
      <p:ext uri="{BB962C8B-B14F-4D97-AF65-F5344CB8AC3E}">
        <p14:creationId xmlns:p14="http://schemas.microsoft.com/office/powerpoint/2010/main" val="2308568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z="4000" dirty="0" smtClean="0"/>
              <a:t>SQL </a:t>
            </a:r>
            <a:r>
              <a:rPr sz="4000" dirty="0" smtClean="0"/>
              <a:t>Subqueries versus </a:t>
            </a:r>
            <a:r>
              <a:rPr lang="en-US" sz="4000" dirty="0" smtClean="0"/>
              <a:t>SQL </a:t>
            </a:r>
            <a:r>
              <a:rPr sz="4000" dirty="0" smtClean="0"/>
              <a:t>Joins</a:t>
            </a:r>
          </a:p>
        </p:txBody>
      </p:sp>
      <p:sp>
        <p:nvSpPr>
          <p:cNvPr id="79875" name="Rectangle 3"/>
          <p:cNvSpPr>
            <a:spLocks noGrp="1" noChangeArrowheads="1"/>
          </p:cNvSpPr>
          <p:nvPr>
            <p:ph idx="1"/>
          </p:nvPr>
        </p:nvSpPr>
        <p:spPr/>
        <p:txBody>
          <a:bodyPr/>
          <a:lstStyle/>
          <a:p>
            <a:pPr eaLnBrk="1" hangingPunct="1">
              <a:lnSpc>
                <a:spcPct val="90000"/>
              </a:lnSpc>
            </a:pPr>
            <a:r>
              <a:rPr lang="en-US" sz="2800" b="1" dirty="0" smtClean="0">
                <a:solidFill>
                  <a:srgbClr val="0099CC"/>
                </a:solidFill>
              </a:rPr>
              <a:t>SQL subqueries</a:t>
            </a:r>
            <a:r>
              <a:rPr lang="en-US" sz="2800" dirty="0" smtClean="0"/>
              <a:t> and </a:t>
            </a:r>
            <a:r>
              <a:rPr lang="en-US" sz="2800" b="1" dirty="0" smtClean="0">
                <a:solidFill>
                  <a:srgbClr val="0099CC"/>
                </a:solidFill>
              </a:rPr>
              <a:t>SQL joins </a:t>
            </a:r>
            <a:r>
              <a:rPr lang="en-US" sz="2800" dirty="0" smtClean="0"/>
              <a:t>both process multiple tables.</a:t>
            </a:r>
          </a:p>
          <a:p>
            <a:pPr eaLnBrk="1" hangingPunct="1">
              <a:lnSpc>
                <a:spcPct val="90000"/>
              </a:lnSpc>
            </a:pPr>
            <a:r>
              <a:rPr lang="en-US" sz="2800" dirty="0" smtClean="0"/>
              <a:t>An </a:t>
            </a:r>
            <a:r>
              <a:rPr lang="en-US" sz="2800" b="1" dirty="0" smtClean="0">
                <a:solidFill>
                  <a:srgbClr val="0099CC"/>
                </a:solidFill>
              </a:rPr>
              <a:t>SQL subquery</a:t>
            </a:r>
            <a:r>
              <a:rPr lang="en-US" sz="2800" dirty="0" smtClean="0"/>
              <a:t> can only be used to retrieve data from the “top table”.</a:t>
            </a:r>
          </a:p>
          <a:p>
            <a:pPr eaLnBrk="1" hangingPunct="1">
              <a:lnSpc>
                <a:spcPct val="90000"/>
              </a:lnSpc>
            </a:pPr>
            <a:r>
              <a:rPr lang="en-US" sz="2800" dirty="0" smtClean="0"/>
              <a:t>An </a:t>
            </a:r>
            <a:r>
              <a:rPr lang="en-US" sz="2800" b="1" dirty="0" smtClean="0">
                <a:solidFill>
                  <a:srgbClr val="0099CC"/>
                </a:solidFill>
              </a:rPr>
              <a:t>SQL join</a:t>
            </a:r>
            <a:r>
              <a:rPr lang="en-US" sz="2800" dirty="0" smtClean="0"/>
              <a:t> can be used to obtain data from any number of tables, including the “top table” of the subquery. </a:t>
            </a:r>
          </a:p>
          <a:p>
            <a:pPr eaLnBrk="1" hangingPunct="1">
              <a:lnSpc>
                <a:spcPct val="90000"/>
              </a:lnSpc>
            </a:pPr>
            <a:r>
              <a:rPr lang="en-US" sz="2800" dirty="0" smtClean="0"/>
              <a:t>In Chapter 8, we will study the </a:t>
            </a:r>
            <a:r>
              <a:rPr lang="en-US" sz="2800" b="1" dirty="0" smtClean="0">
                <a:solidFill>
                  <a:srgbClr val="0099CC"/>
                </a:solidFill>
              </a:rPr>
              <a:t>correlated subquery</a:t>
            </a:r>
            <a:r>
              <a:rPr lang="en-US" sz="2800" dirty="0" smtClean="0"/>
              <a:t>.  That kind of subquery can do work that is not possible with joins.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Outer Joins</a:t>
            </a:r>
            <a:br>
              <a:rPr lang="en-US" sz="2800" dirty="0" smtClean="0"/>
            </a:br>
            <a:r>
              <a:rPr lang="en-US" sz="2400" dirty="0" smtClean="0"/>
              <a:t>The Logic of Outer Joins I – Example Tables</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194" name="Picture 2" descr="C:\Users\DAVIDA~1\AppData\Local\Temp\SNAGHTML2e75f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676400"/>
            <a:ext cx="8229600" cy="377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8655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Outer Joins</a:t>
            </a:r>
            <a:br>
              <a:rPr lang="en-US" sz="2800" dirty="0" smtClean="0"/>
            </a:br>
            <a:r>
              <a:rPr lang="en-US" sz="2400" dirty="0" smtClean="0"/>
              <a:t>The Logic of Outer Joins II – SQL INNER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10242" name="Picture 2" descr="C:\Users\DAVIDA~1\AppData\Local\Temp\SNAGHTML2e8d4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47" y="1600200"/>
            <a:ext cx="8116953"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4301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AVIDA~1\AppData\Local\Temp\SNAGHTML2ea7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55" y="1600201"/>
            <a:ext cx="8118245" cy="1984756"/>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pPr eaLnBrk="1" hangingPunct="1"/>
            <a:r>
              <a:rPr lang="en-US" sz="2800" dirty="0" smtClean="0"/>
              <a:t>Querying Multiple Tables with SQL Outer Joins</a:t>
            </a:r>
            <a:br>
              <a:rPr lang="en-US" sz="2800" dirty="0" smtClean="0"/>
            </a:br>
            <a:r>
              <a:rPr lang="en-US" sz="2400" dirty="0" smtClean="0"/>
              <a:t>The Logic of Outer Joins III – SQL LEFT OUTER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340858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AVIDA~1\AppData\Local\Temp\SNAGHTML2eb8f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55" y="1600201"/>
            <a:ext cx="8118245" cy="2161781"/>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pPr eaLnBrk="1" hangingPunct="1"/>
            <a:r>
              <a:rPr lang="en-US" sz="2800" dirty="0" smtClean="0"/>
              <a:t>Querying Multiple Tables with SQL Outer Joins</a:t>
            </a:r>
            <a:br>
              <a:rPr lang="en-US" sz="2800" dirty="0" smtClean="0"/>
            </a:br>
            <a:r>
              <a:rPr lang="en-US" sz="2400" dirty="0" smtClean="0"/>
              <a:t>The Logic of Outer Joins IV – SQL RIGHT OUTER JOIN</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0753450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Outer Joins</a:t>
            </a:r>
            <a:br>
              <a:rPr lang="en-US" sz="2800" dirty="0" smtClean="0"/>
            </a:br>
            <a:r>
              <a:rPr lang="en-US" sz="2000" dirty="0" smtClean="0"/>
              <a:t>The Logic of Outer Joins V – SQL OUTER JOIN Syntax</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447800" y="2286000"/>
            <a:ext cx="6251321" cy="1678105"/>
          </a:xfrm>
          <a:prstGeom prst="rect">
            <a:avLst/>
          </a:prstGeom>
        </p:spPr>
      </p:pic>
      <p:pic>
        <p:nvPicPr>
          <p:cNvPr id="4" name="Picture 3"/>
          <p:cNvPicPr>
            <a:picLocks noChangeAspect="1"/>
          </p:cNvPicPr>
          <p:nvPr/>
        </p:nvPicPr>
        <p:blipFill>
          <a:blip r:embed="rId4"/>
          <a:stretch>
            <a:fillRect/>
          </a:stretch>
        </p:blipFill>
        <p:spPr>
          <a:xfrm>
            <a:off x="1953974" y="4114800"/>
            <a:ext cx="5236052" cy="2068807"/>
          </a:xfrm>
          <a:prstGeom prst="rect">
            <a:avLst/>
          </a:prstGeom>
        </p:spPr>
      </p:pic>
      <p:sp>
        <p:nvSpPr>
          <p:cNvPr id="5" name="TextBox 4"/>
          <p:cNvSpPr txBox="1"/>
          <p:nvPr/>
        </p:nvSpPr>
        <p:spPr>
          <a:xfrm>
            <a:off x="457200" y="1551589"/>
            <a:ext cx="8229600" cy="584775"/>
          </a:xfrm>
          <a:prstGeom prst="rect">
            <a:avLst/>
          </a:prstGeom>
          <a:noFill/>
        </p:spPr>
        <p:txBody>
          <a:bodyPr wrap="square" rtlCol="0">
            <a:spAutoFit/>
          </a:bodyPr>
          <a:lstStyle/>
          <a:p>
            <a:r>
              <a:rPr lang="en-US" sz="1600" dirty="0" smtClean="0"/>
              <a:t>Note the use of the SQL syntax </a:t>
            </a:r>
            <a:r>
              <a:rPr lang="en-US" sz="1600" b="1" dirty="0" smtClean="0">
                <a:solidFill>
                  <a:srgbClr val="0099CC"/>
                </a:solidFill>
              </a:rPr>
              <a:t>RIGHT OUTER JOIN … ON</a:t>
            </a:r>
            <a:r>
              <a:rPr lang="en-US" sz="1600" dirty="0" smtClean="0"/>
              <a:t> in the query, and note the </a:t>
            </a:r>
            <a:r>
              <a:rPr lang="en-US" sz="1600" b="1" dirty="0" smtClean="0">
                <a:solidFill>
                  <a:srgbClr val="0099CC"/>
                </a:solidFill>
              </a:rPr>
              <a:t>NULL</a:t>
            </a:r>
            <a:r>
              <a:rPr lang="en-US" sz="1600" dirty="0" smtClean="0"/>
              <a:t> values in the query results:</a:t>
            </a:r>
            <a:endParaRPr lang="en-US" sz="1600" dirty="0"/>
          </a:p>
        </p:txBody>
      </p:sp>
    </p:spTree>
    <p:extLst>
      <p:ext uri="{BB962C8B-B14F-4D97-AF65-F5344CB8AC3E}">
        <p14:creationId xmlns:p14="http://schemas.microsoft.com/office/powerpoint/2010/main" val="4073833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smtClean="0"/>
              <a:t>Chapter Objectives</a:t>
            </a:r>
          </a:p>
        </p:txBody>
      </p:sp>
      <p:sp>
        <p:nvSpPr>
          <p:cNvPr id="16387" name="Rectangle 3"/>
          <p:cNvSpPr>
            <a:spLocks noGrp="1" noChangeArrowheads="1"/>
          </p:cNvSpPr>
          <p:nvPr>
            <p:ph idx="1"/>
          </p:nvPr>
        </p:nvSpPr>
        <p:spPr/>
        <p:txBody>
          <a:bodyPr/>
          <a:lstStyle/>
          <a:p>
            <a:r>
              <a:rPr lang="en-US" sz="2400" dirty="0"/>
              <a:t>To create SQL queries that use the SQL built-in functions of SUM, COUNT, MIN, MAX, and AVG with and without the use of a GROUP BY clause</a:t>
            </a:r>
          </a:p>
          <a:p>
            <a:pPr eaLnBrk="1" hangingPunct="1"/>
            <a:r>
              <a:rPr lang="en-US" sz="2400" dirty="0" smtClean="0"/>
              <a:t>To create SQL queries that retrieve data from a single table but restrict the data based upon data in another table (subquery)</a:t>
            </a:r>
          </a:p>
          <a:p>
            <a:r>
              <a:rPr lang="en-US" sz="2400" dirty="0"/>
              <a:t>To create SQL queries that retrieve data from </a:t>
            </a:r>
            <a:r>
              <a:rPr lang="en-US" sz="2400" dirty="0" smtClean="0"/>
              <a:t>multiple tables </a:t>
            </a:r>
            <a:r>
              <a:rPr lang="en-US" sz="2400" dirty="0"/>
              <a:t>using the SQL join and JOIN ON operations</a:t>
            </a:r>
          </a:p>
          <a:p>
            <a:r>
              <a:rPr lang="en-US" sz="2400" dirty="0" smtClean="0"/>
              <a:t>To </a:t>
            </a:r>
            <a:r>
              <a:rPr lang="en-US" sz="2400" dirty="0"/>
              <a:t>create SQL queries that retrieve data from </a:t>
            </a:r>
            <a:r>
              <a:rPr lang="en-US" sz="2400" dirty="0" smtClean="0"/>
              <a:t>multiple tables </a:t>
            </a:r>
            <a:r>
              <a:rPr lang="en-US" sz="2400" dirty="0"/>
              <a:t>using the SQL OUTER JOIN </a:t>
            </a:r>
            <a:r>
              <a:rPr lang="en-US" sz="2400" dirty="0" smtClean="0"/>
              <a:t>operation</a:t>
            </a:r>
            <a:endParaRPr lang="en-US" sz="2400"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365707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Set Operators</a:t>
            </a:r>
            <a:br>
              <a:rPr lang="en-US" sz="2800" dirty="0" smtClean="0"/>
            </a:br>
            <a:r>
              <a:rPr lang="en-US" sz="2000" dirty="0" smtClean="0"/>
              <a:t>The Logic of Set Operators I – Mathematical Set Theory</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TextBox 4"/>
          <p:cNvSpPr txBox="1"/>
          <p:nvPr/>
        </p:nvSpPr>
        <p:spPr>
          <a:xfrm>
            <a:off x="457200" y="1551589"/>
            <a:ext cx="82296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Mathematicians </a:t>
            </a:r>
            <a:r>
              <a:rPr lang="en-US" sz="2400" dirty="0"/>
              <a:t>use the term </a:t>
            </a:r>
            <a:r>
              <a:rPr lang="en-US" sz="2400" b="1" dirty="0">
                <a:solidFill>
                  <a:srgbClr val="0099CC"/>
                </a:solidFill>
              </a:rPr>
              <a:t>set theory</a:t>
            </a:r>
            <a:r>
              <a:rPr lang="en-US" sz="2400" b="1" dirty="0"/>
              <a:t> </a:t>
            </a:r>
            <a:r>
              <a:rPr lang="en-US" sz="2400" dirty="0"/>
              <a:t>to describe mathematical operations on sets, </a:t>
            </a:r>
            <a:r>
              <a:rPr lang="en-US" sz="2400" dirty="0" smtClean="0"/>
              <a:t>where a </a:t>
            </a:r>
            <a:r>
              <a:rPr lang="en-US" sz="2400" b="1" dirty="0">
                <a:solidFill>
                  <a:srgbClr val="0099CC"/>
                </a:solidFill>
              </a:rPr>
              <a:t>set</a:t>
            </a:r>
            <a:r>
              <a:rPr lang="en-US" sz="2400" b="1" dirty="0"/>
              <a:t> </a:t>
            </a:r>
            <a:r>
              <a:rPr lang="en-US" sz="2400" dirty="0"/>
              <a:t>is defined as a group of distinct items</a:t>
            </a:r>
            <a:r>
              <a:rPr lang="en-US" sz="2400" dirty="0" smtClean="0"/>
              <a:t>.</a:t>
            </a:r>
          </a:p>
          <a:p>
            <a:pPr marL="285750" indent="-285750">
              <a:buFont typeface="Arial" panose="020B0604020202020204" pitchFamily="34" charset="0"/>
              <a:buChar char="•"/>
            </a:pPr>
            <a:r>
              <a:rPr lang="en-US" sz="2400" dirty="0" smtClean="0"/>
              <a:t>A </a:t>
            </a:r>
            <a:r>
              <a:rPr lang="en-US" sz="2400" dirty="0"/>
              <a:t>relational database table meets the definition of </a:t>
            </a:r>
            <a:r>
              <a:rPr lang="en-US" sz="2400" dirty="0" smtClean="0"/>
              <a:t>a set</a:t>
            </a:r>
            <a:r>
              <a:rPr lang="en-US" sz="2400" dirty="0"/>
              <a:t>, so it is little wonder that SQL includes a group of </a:t>
            </a:r>
            <a:r>
              <a:rPr lang="en-US" sz="2400" b="1" dirty="0">
                <a:solidFill>
                  <a:srgbClr val="0099CC"/>
                </a:solidFill>
              </a:rPr>
              <a:t>set operators </a:t>
            </a:r>
            <a:r>
              <a:rPr lang="en-US" sz="2400" dirty="0"/>
              <a:t>for use with SQL queries</a:t>
            </a:r>
            <a:r>
              <a:rPr lang="en-US" sz="2400" dirty="0" smtClean="0"/>
              <a:t>. </a:t>
            </a:r>
            <a:endParaRPr lang="en-US" sz="1600" dirty="0"/>
          </a:p>
        </p:txBody>
      </p:sp>
    </p:spTree>
    <p:extLst>
      <p:ext uri="{BB962C8B-B14F-4D97-AF65-F5344CB8AC3E}">
        <p14:creationId xmlns:p14="http://schemas.microsoft.com/office/powerpoint/2010/main" val="23567354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Set Operators</a:t>
            </a:r>
            <a:br>
              <a:rPr lang="en-US" sz="2800" dirty="0" smtClean="0"/>
            </a:br>
            <a:r>
              <a:rPr lang="en-US" sz="2000" dirty="0" smtClean="0"/>
              <a:t>The Logic of Set Operators II – Venn Diagrams</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TextBox 4"/>
          <p:cNvSpPr txBox="1"/>
          <p:nvPr/>
        </p:nvSpPr>
        <p:spPr>
          <a:xfrm>
            <a:off x="457200" y="1551589"/>
            <a:ext cx="8229600"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solidFill>
                  <a:srgbClr val="0099CC"/>
                </a:solidFill>
              </a:rPr>
              <a:t>Venn </a:t>
            </a:r>
            <a:r>
              <a:rPr lang="en-US" sz="2400" b="1" dirty="0">
                <a:solidFill>
                  <a:srgbClr val="0099CC"/>
                </a:solidFill>
              </a:rPr>
              <a:t>diagrams </a:t>
            </a:r>
            <a:r>
              <a:rPr lang="en-US" sz="2400" dirty="0"/>
              <a:t>are the standard method of visualizing sets and their relationships</a:t>
            </a:r>
            <a:r>
              <a:rPr lang="en-US" sz="2400" dirty="0" smtClean="0"/>
              <a:t>.</a:t>
            </a:r>
          </a:p>
          <a:p>
            <a:pPr marL="800100" lvl="1" indent="-342900">
              <a:buFont typeface="Arial" panose="020B0604020202020204" pitchFamily="34" charset="0"/>
              <a:buChar char="•"/>
            </a:pPr>
            <a:r>
              <a:rPr lang="en-US" sz="2000" dirty="0" smtClean="0"/>
              <a:t>A </a:t>
            </a:r>
            <a:r>
              <a:rPr lang="en-US" sz="2000" b="1" dirty="0">
                <a:solidFill>
                  <a:srgbClr val="0099CC"/>
                </a:solidFill>
              </a:rPr>
              <a:t>set</a:t>
            </a:r>
            <a:r>
              <a:rPr lang="en-US" sz="2000" dirty="0"/>
              <a:t> is represented by a labeled </a:t>
            </a:r>
            <a:r>
              <a:rPr lang="en-US" sz="2000" dirty="0" smtClean="0"/>
              <a:t>circle.</a:t>
            </a:r>
          </a:p>
          <a:p>
            <a:pPr marL="800100" lvl="1" indent="-342900">
              <a:buFont typeface="Arial" panose="020B0604020202020204" pitchFamily="34" charset="0"/>
              <a:buChar char="•"/>
            </a:pPr>
            <a:r>
              <a:rPr lang="en-US" sz="2000" dirty="0" smtClean="0"/>
              <a:t>A </a:t>
            </a:r>
            <a:r>
              <a:rPr lang="en-US" sz="2000" b="1" dirty="0">
                <a:solidFill>
                  <a:srgbClr val="0099CC"/>
                </a:solidFill>
              </a:rPr>
              <a:t>subset</a:t>
            </a:r>
            <a:r>
              <a:rPr lang="en-US" sz="2000" b="1" dirty="0"/>
              <a:t> </a:t>
            </a:r>
            <a:r>
              <a:rPr lang="en-US" sz="2000" dirty="0"/>
              <a:t>is a portion of a set that is contained </a:t>
            </a:r>
            <a:r>
              <a:rPr lang="en-US" sz="2000" dirty="0" smtClean="0"/>
              <a:t>entirely </a:t>
            </a:r>
            <a:r>
              <a:rPr lang="en-US" sz="2000" dirty="0"/>
              <a:t>within the </a:t>
            </a:r>
            <a:r>
              <a:rPr lang="en-US" sz="2000" dirty="0" smtClean="0"/>
              <a:t>set.</a:t>
            </a:r>
          </a:p>
          <a:p>
            <a:pPr marL="800100" lvl="1" indent="-342900">
              <a:buFont typeface="Arial" panose="020B0604020202020204" pitchFamily="34" charset="0"/>
              <a:buChar char="•"/>
            </a:pPr>
            <a:r>
              <a:rPr lang="en-US" sz="2000" dirty="0" smtClean="0"/>
              <a:t>The </a:t>
            </a:r>
            <a:r>
              <a:rPr lang="en-US" sz="2000" b="1" dirty="0">
                <a:solidFill>
                  <a:srgbClr val="0099CC"/>
                </a:solidFill>
              </a:rPr>
              <a:t>union</a:t>
            </a:r>
            <a:r>
              <a:rPr lang="en-US" sz="2000" b="1" dirty="0"/>
              <a:t> </a:t>
            </a:r>
            <a:r>
              <a:rPr lang="en-US" sz="2000" dirty="0"/>
              <a:t>of two sets </a:t>
            </a:r>
            <a:r>
              <a:rPr lang="en-US" sz="2000" dirty="0" smtClean="0"/>
              <a:t>represents a </a:t>
            </a:r>
            <a:r>
              <a:rPr lang="en-US" sz="2000" dirty="0"/>
              <a:t>set that contains all values in both sets. This is equivalent to an </a:t>
            </a:r>
            <a:r>
              <a:rPr lang="en-US" sz="2000" b="1" dirty="0" smtClean="0">
                <a:solidFill>
                  <a:srgbClr val="0099CC"/>
                </a:solidFill>
              </a:rPr>
              <a:t>OR</a:t>
            </a:r>
            <a:r>
              <a:rPr lang="en-US" sz="2000" dirty="0" smtClean="0"/>
              <a:t> logical operation</a:t>
            </a:r>
            <a:br>
              <a:rPr lang="en-US" sz="2000" dirty="0" smtClean="0"/>
            </a:br>
            <a:r>
              <a:rPr lang="en-US" sz="2000" dirty="0" smtClean="0"/>
              <a:t>(</a:t>
            </a:r>
            <a:r>
              <a:rPr lang="en-US" sz="2000" b="1" dirty="0">
                <a:solidFill>
                  <a:srgbClr val="0099CC"/>
                </a:solidFill>
              </a:rPr>
              <a:t>A OR B</a:t>
            </a:r>
            <a:r>
              <a:rPr lang="en-US" sz="2000" dirty="0" smtClean="0"/>
              <a:t>).</a:t>
            </a:r>
          </a:p>
          <a:p>
            <a:pPr marL="800100" lvl="1" indent="-342900">
              <a:buFont typeface="Arial" panose="020B0604020202020204" pitchFamily="34" charset="0"/>
              <a:buChar char="•"/>
            </a:pPr>
            <a:r>
              <a:rPr lang="en-US" sz="2000" dirty="0" smtClean="0"/>
              <a:t>The </a:t>
            </a:r>
            <a:r>
              <a:rPr lang="en-US" sz="2000" b="1" dirty="0" smtClean="0">
                <a:solidFill>
                  <a:srgbClr val="0099CC"/>
                </a:solidFill>
              </a:rPr>
              <a:t>intersection</a:t>
            </a:r>
            <a:r>
              <a:rPr lang="en-US" sz="2000" b="1" dirty="0" smtClean="0"/>
              <a:t> </a:t>
            </a:r>
            <a:r>
              <a:rPr lang="en-US" sz="2000" dirty="0" smtClean="0"/>
              <a:t>of two sets represents the area common to both sets. This is equivalent to an </a:t>
            </a:r>
            <a:r>
              <a:rPr lang="en-US" sz="2000" b="1" dirty="0" smtClean="0">
                <a:solidFill>
                  <a:srgbClr val="0099CC"/>
                </a:solidFill>
              </a:rPr>
              <a:t>AND</a:t>
            </a:r>
            <a:r>
              <a:rPr lang="en-US" sz="2000" dirty="0" smtClean="0"/>
              <a:t> logical operation</a:t>
            </a:r>
            <a:br>
              <a:rPr lang="en-US" sz="2000" dirty="0" smtClean="0"/>
            </a:br>
            <a:r>
              <a:rPr lang="en-US" sz="2000" dirty="0" smtClean="0"/>
              <a:t>(</a:t>
            </a:r>
            <a:r>
              <a:rPr lang="en-US" sz="2000" b="1" dirty="0" smtClean="0">
                <a:solidFill>
                  <a:srgbClr val="0099CC"/>
                </a:solidFill>
              </a:rPr>
              <a:t>A AND B</a:t>
            </a:r>
            <a:r>
              <a:rPr lang="en-US" sz="2000" dirty="0" smtClean="0"/>
              <a:t>).</a:t>
            </a:r>
          </a:p>
          <a:p>
            <a:pPr marL="800100" lvl="1" indent="-342900">
              <a:buFont typeface="Arial" panose="020B0604020202020204" pitchFamily="34" charset="0"/>
              <a:buChar char="•"/>
            </a:pPr>
            <a:r>
              <a:rPr lang="en-US" sz="2000" dirty="0" smtClean="0"/>
              <a:t>The </a:t>
            </a:r>
            <a:r>
              <a:rPr lang="en-US" sz="2000" b="1" dirty="0">
                <a:solidFill>
                  <a:srgbClr val="0099CC"/>
                </a:solidFill>
              </a:rPr>
              <a:t>complement</a:t>
            </a:r>
            <a:r>
              <a:rPr lang="en-US" sz="2000" b="1" dirty="0"/>
              <a:t> </a:t>
            </a:r>
            <a:r>
              <a:rPr lang="en-US" sz="2000" dirty="0"/>
              <a:t>of set B in set A </a:t>
            </a:r>
            <a:r>
              <a:rPr lang="en-US" sz="2000" dirty="0" smtClean="0"/>
              <a:t>represents everything in </a:t>
            </a:r>
            <a:r>
              <a:rPr lang="en-US" sz="2000" dirty="0"/>
              <a:t>set A that is not in set B. This is </a:t>
            </a:r>
            <a:r>
              <a:rPr lang="en-US" sz="2000" dirty="0" smtClean="0"/>
              <a:t>equivalent </a:t>
            </a:r>
            <a:r>
              <a:rPr lang="en-US" sz="2000" dirty="0"/>
              <a:t>to a logical operation using </a:t>
            </a:r>
            <a:r>
              <a:rPr lang="en-US" sz="2000" b="1" dirty="0" smtClean="0">
                <a:solidFill>
                  <a:srgbClr val="0099CC"/>
                </a:solidFill>
              </a:rPr>
              <a:t>NOT</a:t>
            </a:r>
            <a:r>
              <a:rPr lang="en-US" sz="2000" dirty="0" smtClean="0"/>
              <a:t> (</a:t>
            </a:r>
            <a:r>
              <a:rPr lang="en-US" sz="2000" b="1" dirty="0">
                <a:solidFill>
                  <a:srgbClr val="0099CC"/>
                </a:solidFill>
              </a:rPr>
              <a:t>A NOT B</a:t>
            </a:r>
            <a:r>
              <a:rPr lang="en-US" sz="2000" dirty="0" smtClean="0"/>
              <a:t>).</a:t>
            </a:r>
            <a:endParaRPr lang="en-US" sz="1400" dirty="0"/>
          </a:p>
        </p:txBody>
      </p:sp>
    </p:spTree>
    <p:extLst>
      <p:ext uri="{BB962C8B-B14F-4D97-AF65-F5344CB8AC3E}">
        <p14:creationId xmlns:p14="http://schemas.microsoft.com/office/powerpoint/2010/main" val="1363643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2800" dirty="0" smtClean="0"/>
              <a:t>Querying Multiple Tables with SQL Set Operators</a:t>
            </a:r>
            <a:br>
              <a:rPr lang="en-US" sz="2800" dirty="0" smtClean="0"/>
            </a:br>
            <a:r>
              <a:rPr lang="en-US" sz="2000" dirty="0" smtClean="0"/>
              <a:t>The Logic of Set Operators III – Venn Diagrams </a:t>
            </a:r>
            <a:r>
              <a:rPr lang="en-US" sz="1800" dirty="0"/>
              <a:t>– </a:t>
            </a:r>
            <a:r>
              <a:rPr lang="en-US" sz="1800" dirty="0" smtClean="0"/>
              <a:t>Set and Subset</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13314" name="Picture 2" descr="C:\Users\DAVIDA~1\AppData\Local\Temp\SNAGHTML2fc4b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981200"/>
            <a:ext cx="535305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02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DAVIDA~1\AppData\Local\Temp\SNAGHTML2fdfe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7" y="1905000"/>
            <a:ext cx="7210425" cy="2600325"/>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r>
              <a:rPr lang="en-US" sz="2800" dirty="0" smtClean="0"/>
              <a:t>Querying Multiple Tables with SQL Set Operators</a:t>
            </a:r>
            <a:br>
              <a:rPr lang="en-US" sz="2800" dirty="0" smtClean="0"/>
            </a:br>
            <a:r>
              <a:rPr lang="en-US" sz="2000" dirty="0" smtClean="0"/>
              <a:t>The Logic of Set Operators IV – Venn Diagrams </a:t>
            </a:r>
            <a:r>
              <a:rPr lang="en-US" sz="1800" dirty="0"/>
              <a:t>– </a:t>
            </a:r>
            <a:r>
              <a:rPr lang="en-US" sz="1800" dirty="0" smtClean="0"/>
              <a:t>Union</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1358502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DAVIDA~1\AppData\Local\Temp\SNAGHTML2ff08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 y="1905000"/>
            <a:ext cx="7162800" cy="2581276"/>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r>
              <a:rPr lang="en-US" sz="2800" dirty="0" smtClean="0"/>
              <a:t>Querying Multiple Tables with SQL Set Operators</a:t>
            </a:r>
            <a:br>
              <a:rPr lang="en-US" sz="2800" dirty="0" smtClean="0"/>
            </a:br>
            <a:r>
              <a:rPr lang="en-US" sz="2000" dirty="0" smtClean="0"/>
              <a:t>The Logic of Set Operators V – Venn Diagrams </a:t>
            </a:r>
            <a:r>
              <a:rPr lang="en-US" sz="1800" dirty="0"/>
              <a:t>– </a:t>
            </a:r>
            <a:r>
              <a:rPr lang="en-US" sz="1800" dirty="0" smtClean="0"/>
              <a:t>Intersection</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753343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Users\DAVIDA~1\AppData\Local\Temp\SNAGHTML300bc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08" y="1885949"/>
            <a:ext cx="7229475" cy="2581276"/>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2"/>
          <p:cNvSpPr>
            <a:spLocks noGrp="1" noChangeArrowheads="1"/>
          </p:cNvSpPr>
          <p:nvPr>
            <p:ph type="title"/>
          </p:nvPr>
        </p:nvSpPr>
        <p:spPr/>
        <p:txBody>
          <a:bodyPr/>
          <a:lstStyle/>
          <a:p>
            <a:r>
              <a:rPr lang="en-US" sz="2800" dirty="0" smtClean="0"/>
              <a:t>Querying Multiple Tables with SQL Set Operators</a:t>
            </a:r>
            <a:br>
              <a:rPr lang="en-US" sz="2800" dirty="0" smtClean="0"/>
            </a:br>
            <a:r>
              <a:rPr lang="en-US" sz="2000" dirty="0" smtClean="0"/>
              <a:t>The Logic of Set Operators VI – Venn Diagrams </a:t>
            </a:r>
            <a:r>
              <a:rPr lang="en-US" sz="1800" dirty="0"/>
              <a:t>– </a:t>
            </a:r>
            <a:r>
              <a:rPr lang="en-US" sz="1800" dirty="0" smtClean="0"/>
              <a:t>Complement</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4228145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2800" dirty="0" smtClean="0"/>
              <a:t>Querying Multiple Tables with SQL Set Operators</a:t>
            </a:r>
            <a:br>
              <a:rPr lang="en-US" sz="2800" dirty="0" smtClean="0"/>
            </a:br>
            <a:r>
              <a:rPr lang="en-US" sz="2000" dirty="0" smtClean="0"/>
              <a:t>The Logic of Set Operators VII – SQL Set Operators</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TextBox 4"/>
          <p:cNvSpPr txBox="1"/>
          <p:nvPr/>
        </p:nvSpPr>
        <p:spPr>
          <a:xfrm>
            <a:off x="457200" y="1551589"/>
            <a:ext cx="8229600" cy="1200329"/>
          </a:xfrm>
          <a:prstGeom prst="rect">
            <a:avLst/>
          </a:prstGeom>
          <a:noFill/>
        </p:spPr>
        <p:txBody>
          <a:bodyPr wrap="square" rtlCol="0">
            <a:spAutoFit/>
          </a:bodyPr>
          <a:lstStyle/>
          <a:p>
            <a:r>
              <a:rPr lang="en-US" dirty="0" smtClean="0"/>
              <a:t>Note </a:t>
            </a:r>
            <a:r>
              <a:rPr lang="en-US" dirty="0"/>
              <a:t>that in order to use </a:t>
            </a:r>
            <a:r>
              <a:rPr lang="en-US" b="1" dirty="0">
                <a:solidFill>
                  <a:srgbClr val="0099CC"/>
                </a:solidFill>
              </a:rPr>
              <a:t>SQL set operators</a:t>
            </a:r>
            <a:r>
              <a:rPr lang="en-US" dirty="0"/>
              <a:t>, the table columns involved in </a:t>
            </a:r>
            <a:r>
              <a:rPr lang="en-US" dirty="0" smtClean="0"/>
              <a:t>the operations </a:t>
            </a:r>
            <a:r>
              <a:rPr lang="en-US" b="1" i="1" dirty="0">
                <a:solidFill>
                  <a:srgbClr val="0099CC"/>
                </a:solidFill>
              </a:rPr>
              <a:t>must</a:t>
            </a:r>
            <a:r>
              <a:rPr lang="en-US" i="1" dirty="0"/>
              <a:t> </a:t>
            </a:r>
            <a:r>
              <a:rPr lang="en-US" dirty="0"/>
              <a:t>be the same number in each SELECT component, and corresponding </a:t>
            </a:r>
            <a:r>
              <a:rPr lang="en-US" dirty="0" smtClean="0"/>
              <a:t>columns </a:t>
            </a:r>
            <a:r>
              <a:rPr lang="en-US" b="1" i="1" dirty="0" smtClean="0">
                <a:solidFill>
                  <a:srgbClr val="0099CC"/>
                </a:solidFill>
              </a:rPr>
              <a:t>must</a:t>
            </a:r>
            <a:r>
              <a:rPr lang="en-US" i="1" dirty="0" smtClean="0"/>
              <a:t> </a:t>
            </a:r>
            <a:r>
              <a:rPr lang="en-US" dirty="0"/>
              <a:t>have the same or compatible (e.g., CHAR and VARCHAR) data types!</a:t>
            </a:r>
          </a:p>
        </p:txBody>
      </p:sp>
      <p:pic>
        <p:nvPicPr>
          <p:cNvPr id="7" name="Picture 6"/>
          <p:cNvPicPr>
            <a:picLocks noChangeAspect="1"/>
          </p:cNvPicPr>
          <p:nvPr/>
        </p:nvPicPr>
        <p:blipFill>
          <a:blip r:embed="rId3"/>
          <a:stretch>
            <a:fillRect/>
          </a:stretch>
        </p:blipFill>
        <p:spPr>
          <a:xfrm>
            <a:off x="458286" y="2841827"/>
            <a:ext cx="8228514" cy="2796973"/>
          </a:xfrm>
          <a:prstGeom prst="rect">
            <a:avLst/>
          </a:prstGeom>
        </p:spPr>
      </p:pic>
    </p:spTree>
    <p:extLst>
      <p:ext uri="{BB962C8B-B14F-4D97-AF65-F5344CB8AC3E}">
        <p14:creationId xmlns:p14="http://schemas.microsoft.com/office/powerpoint/2010/main" val="4017261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274638"/>
            <a:ext cx="8229600" cy="884071"/>
          </a:xfrm>
        </p:spPr>
        <p:txBody>
          <a:bodyPr/>
          <a:lstStyle/>
          <a:p>
            <a:pPr eaLnBrk="1" hangingPunct="1"/>
            <a:r>
              <a:rPr lang="en-US" sz="2800" dirty="0" smtClean="0"/>
              <a:t>Querying Multiple Tables with SQL Set Operators</a:t>
            </a:r>
            <a:br>
              <a:rPr lang="en-US" sz="2800" dirty="0" smtClean="0"/>
            </a:br>
            <a:r>
              <a:rPr lang="en-US" sz="2000" dirty="0" smtClean="0"/>
              <a:t>The Logic of Set Operators VIII – SQL UNION Operator</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148243" y="1905000"/>
            <a:ext cx="4847514" cy="1745755"/>
          </a:xfrm>
          <a:prstGeom prst="rect">
            <a:avLst/>
          </a:prstGeom>
        </p:spPr>
      </p:pic>
      <p:sp>
        <p:nvSpPr>
          <p:cNvPr id="8" name="TextBox 7"/>
          <p:cNvSpPr txBox="1"/>
          <p:nvPr/>
        </p:nvSpPr>
        <p:spPr>
          <a:xfrm>
            <a:off x="457200" y="1266274"/>
            <a:ext cx="8229600" cy="646331"/>
          </a:xfrm>
          <a:prstGeom prst="rect">
            <a:avLst/>
          </a:prstGeom>
          <a:noFill/>
        </p:spPr>
        <p:txBody>
          <a:bodyPr wrap="square" rtlCol="0">
            <a:spAutoFit/>
          </a:bodyPr>
          <a:lstStyle/>
          <a:p>
            <a:r>
              <a:rPr lang="en-US" dirty="0"/>
              <a:t>“</a:t>
            </a:r>
            <a:r>
              <a:rPr lang="en-US" dirty="0" smtClean="0"/>
              <a:t>What products </a:t>
            </a:r>
            <a:r>
              <a:rPr lang="en-US" dirty="0"/>
              <a:t>were available for sale (by either catalog or Web site) in 2014 and 2015?”</a:t>
            </a:r>
          </a:p>
        </p:txBody>
      </p:sp>
      <p:pic>
        <p:nvPicPr>
          <p:cNvPr id="4" name="Picture 3"/>
          <p:cNvPicPr>
            <a:picLocks noChangeAspect="1"/>
          </p:cNvPicPr>
          <p:nvPr/>
        </p:nvPicPr>
        <p:blipFill>
          <a:blip r:embed="rId4"/>
          <a:stretch>
            <a:fillRect/>
          </a:stretch>
        </p:blipFill>
        <p:spPr>
          <a:xfrm>
            <a:off x="2800350" y="3804876"/>
            <a:ext cx="3543300" cy="2440349"/>
          </a:xfrm>
          <a:prstGeom prst="rect">
            <a:avLst/>
          </a:prstGeom>
        </p:spPr>
      </p:pic>
    </p:spTree>
    <p:extLst>
      <p:ext uri="{BB962C8B-B14F-4D97-AF65-F5344CB8AC3E}">
        <p14:creationId xmlns:p14="http://schemas.microsoft.com/office/powerpoint/2010/main" val="178873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274638"/>
            <a:ext cx="8229600" cy="884071"/>
          </a:xfrm>
        </p:spPr>
        <p:txBody>
          <a:bodyPr/>
          <a:lstStyle/>
          <a:p>
            <a:pPr eaLnBrk="1" hangingPunct="1"/>
            <a:r>
              <a:rPr lang="en-US" sz="2800" dirty="0" smtClean="0"/>
              <a:t>Querying Multiple Tables with SQL Set Operators</a:t>
            </a:r>
            <a:br>
              <a:rPr lang="en-US" sz="2800" dirty="0" smtClean="0"/>
            </a:br>
            <a:r>
              <a:rPr lang="en-US" sz="2000" dirty="0" smtClean="0"/>
              <a:t>The Logic of Set Operators IX – SQL ALL Keyword</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1266274"/>
            <a:ext cx="8229600" cy="2246769"/>
          </a:xfrm>
          <a:prstGeom prst="rect">
            <a:avLst/>
          </a:prstGeom>
          <a:noFill/>
        </p:spPr>
        <p:txBody>
          <a:bodyPr wrap="square" rtlCol="0">
            <a:spAutoFit/>
          </a:bodyPr>
          <a:lstStyle/>
          <a:p>
            <a:r>
              <a:rPr lang="en-US" sz="2000" dirty="0"/>
              <a:t>If we compare the output of SQL-Query-CH02-76 to the data in </a:t>
            </a:r>
            <a:r>
              <a:rPr lang="en-US" sz="2000" dirty="0" smtClean="0"/>
              <a:t>the CATALOG-SKU_2014 </a:t>
            </a:r>
            <a:r>
              <a:rPr lang="en-US" sz="2000" dirty="0"/>
              <a:t>and </a:t>
            </a:r>
            <a:r>
              <a:rPr lang="en-US" sz="2000" dirty="0" smtClean="0"/>
              <a:t>CATALOG_SKU_2015 tables, </a:t>
            </a:r>
            <a:r>
              <a:rPr lang="en-US" sz="2000" dirty="0"/>
              <a:t>we will note that </a:t>
            </a:r>
            <a:r>
              <a:rPr lang="en-US" sz="2000" dirty="0" smtClean="0"/>
              <a:t>there are </a:t>
            </a:r>
            <a:r>
              <a:rPr lang="en-US" sz="2000" b="1" i="1" dirty="0">
                <a:solidFill>
                  <a:srgbClr val="0099CC"/>
                </a:solidFill>
              </a:rPr>
              <a:t>no duplicate rows in the query output</a:t>
            </a:r>
            <a:r>
              <a:rPr lang="en-US" sz="2000" dirty="0"/>
              <a:t>. For example, SKU 201000, the </a:t>
            </a:r>
            <a:r>
              <a:rPr lang="en-US" sz="2000" dirty="0" smtClean="0"/>
              <a:t>Half-Dome Tent</a:t>
            </a:r>
            <a:r>
              <a:rPr lang="en-US" sz="2000" dirty="0"/>
              <a:t>, is in each table, but only appears once in the query output. If, for some reason</a:t>
            </a:r>
            <a:r>
              <a:rPr lang="en-US" sz="2000" dirty="0" smtClean="0"/>
              <a:t>, we </a:t>
            </a:r>
            <a:r>
              <a:rPr lang="en-US" sz="2000" b="1" i="1" dirty="0" smtClean="0">
                <a:solidFill>
                  <a:srgbClr val="0099CC"/>
                </a:solidFill>
              </a:rPr>
              <a:t>want </a:t>
            </a:r>
            <a:r>
              <a:rPr lang="en-US" sz="2000" b="1" i="1" dirty="0">
                <a:solidFill>
                  <a:srgbClr val="0099CC"/>
                </a:solidFill>
              </a:rPr>
              <a:t>the duplicated rows to be displayed in the query output</a:t>
            </a:r>
            <a:r>
              <a:rPr lang="en-US" sz="2000" dirty="0"/>
              <a:t> as well, we </a:t>
            </a:r>
            <a:r>
              <a:rPr lang="en-US" sz="2000" dirty="0" smtClean="0"/>
              <a:t>would simply </a:t>
            </a:r>
            <a:r>
              <a:rPr lang="en-US" sz="2000" dirty="0"/>
              <a:t>add the </a:t>
            </a:r>
            <a:r>
              <a:rPr lang="en-US" sz="2000" b="1" dirty="0">
                <a:solidFill>
                  <a:srgbClr val="0099CC"/>
                </a:solidFill>
              </a:rPr>
              <a:t>SQL ALL keyword </a:t>
            </a:r>
            <a:r>
              <a:rPr lang="en-US" sz="2000" dirty="0"/>
              <a:t>to the query:</a:t>
            </a:r>
          </a:p>
        </p:txBody>
      </p:sp>
      <p:pic>
        <p:nvPicPr>
          <p:cNvPr id="5" name="Picture 4"/>
          <p:cNvPicPr>
            <a:picLocks noChangeAspect="1"/>
          </p:cNvPicPr>
          <p:nvPr/>
        </p:nvPicPr>
        <p:blipFill>
          <a:blip r:embed="rId3"/>
          <a:stretch>
            <a:fillRect/>
          </a:stretch>
        </p:blipFill>
        <p:spPr>
          <a:xfrm>
            <a:off x="2148243" y="3735634"/>
            <a:ext cx="4877716" cy="1750766"/>
          </a:xfrm>
          <a:prstGeom prst="rect">
            <a:avLst/>
          </a:prstGeom>
        </p:spPr>
      </p:pic>
    </p:spTree>
    <p:extLst>
      <p:ext uri="{BB962C8B-B14F-4D97-AF65-F5344CB8AC3E}">
        <p14:creationId xmlns:p14="http://schemas.microsoft.com/office/powerpoint/2010/main" val="31007922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8244" y="2007730"/>
            <a:ext cx="4847514" cy="1726070"/>
          </a:xfrm>
          <a:prstGeom prst="rect">
            <a:avLst/>
          </a:prstGeom>
        </p:spPr>
      </p:pic>
      <p:sp>
        <p:nvSpPr>
          <p:cNvPr id="32771" name="Rectangle 2"/>
          <p:cNvSpPr>
            <a:spLocks noGrp="1" noChangeArrowheads="1"/>
          </p:cNvSpPr>
          <p:nvPr>
            <p:ph type="title"/>
          </p:nvPr>
        </p:nvSpPr>
        <p:spPr>
          <a:xfrm>
            <a:off x="457200" y="274638"/>
            <a:ext cx="8229600" cy="884071"/>
          </a:xfrm>
        </p:spPr>
        <p:txBody>
          <a:bodyPr/>
          <a:lstStyle/>
          <a:p>
            <a:pPr eaLnBrk="1" hangingPunct="1"/>
            <a:r>
              <a:rPr lang="en-US" sz="2800" dirty="0" smtClean="0"/>
              <a:t>Querying Multiple Tables with SQL Set Operators</a:t>
            </a:r>
            <a:br>
              <a:rPr lang="en-US" sz="2800" dirty="0" smtClean="0"/>
            </a:br>
            <a:r>
              <a:rPr lang="en-US" sz="2000" dirty="0" smtClean="0"/>
              <a:t>The Logic of Set Operators X – SQL INTERSECT Operator</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1231549"/>
            <a:ext cx="8229600" cy="646331"/>
          </a:xfrm>
          <a:prstGeom prst="rect">
            <a:avLst/>
          </a:prstGeom>
          <a:noFill/>
        </p:spPr>
        <p:txBody>
          <a:bodyPr wrap="square" rtlCol="0">
            <a:spAutoFit/>
          </a:bodyPr>
          <a:lstStyle/>
          <a:p>
            <a:r>
              <a:rPr lang="en-US" dirty="0"/>
              <a:t>“</a:t>
            </a:r>
            <a:r>
              <a:rPr lang="en-US" dirty="0" smtClean="0"/>
              <a:t>What products </a:t>
            </a:r>
            <a:r>
              <a:rPr lang="en-US" dirty="0"/>
              <a:t>were available for sale (by either catalog or Web site) in </a:t>
            </a:r>
            <a:r>
              <a:rPr lang="en-US" i="1" dirty="0" smtClean="0"/>
              <a:t>both</a:t>
            </a:r>
            <a:r>
              <a:rPr lang="en-US" dirty="0" smtClean="0"/>
              <a:t> 2014 </a:t>
            </a:r>
            <a:r>
              <a:rPr lang="en-US" dirty="0"/>
              <a:t>and 2015</a:t>
            </a:r>
            <a:r>
              <a:rPr lang="en-US" dirty="0" smtClean="0"/>
              <a:t>?” [MySQL 5.6 does not support the INTERSECT Operator]</a:t>
            </a:r>
            <a:endParaRPr lang="en-US" dirty="0"/>
          </a:p>
        </p:txBody>
      </p:sp>
      <p:pic>
        <p:nvPicPr>
          <p:cNvPr id="7" name="Picture 6"/>
          <p:cNvPicPr>
            <a:picLocks noChangeAspect="1"/>
          </p:cNvPicPr>
          <p:nvPr/>
        </p:nvPicPr>
        <p:blipFill>
          <a:blip r:embed="rId4"/>
          <a:stretch>
            <a:fillRect/>
          </a:stretch>
        </p:blipFill>
        <p:spPr>
          <a:xfrm>
            <a:off x="2521924" y="3924322"/>
            <a:ext cx="4100152" cy="2067019"/>
          </a:xfrm>
          <a:prstGeom prst="rect">
            <a:avLst/>
          </a:prstGeom>
        </p:spPr>
      </p:pic>
    </p:spTree>
    <p:extLst>
      <p:ext uri="{BB962C8B-B14F-4D97-AF65-F5344CB8AC3E}">
        <p14:creationId xmlns:p14="http://schemas.microsoft.com/office/powerpoint/2010/main" val="1961571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smtClean="0"/>
              <a:t>Chapter Objectives</a:t>
            </a:r>
          </a:p>
        </p:txBody>
      </p:sp>
      <p:sp>
        <p:nvSpPr>
          <p:cNvPr id="16387" name="Rectangle 3"/>
          <p:cNvSpPr>
            <a:spLocks noGrp="1" noChangeArrowheads="1"/>
          </p:cNvSpPr>
          <p:nvPr>
            <p:ph idx="1"/>
          </p:nvPr>
        </p:nvSpPr>
        <p:spPr/>
        <p:txBody>
          <a:bodyPr/>
          <a:lstStyle/>
          <a:p>
            <a:r>
              <a:rPr lang="en-US" sz="2400" dirty="0" smtClean="0"/>
              <a:t>To </a:t>
            </a:r>
            <a:r>
              <a:rPr lang="en-US" sz="2400" dirty="0"/>
              <a:t>create SQL queries that retrieve data from </a:t>
            </a:r>
            <a:r>
              <a:rPr lang="en-US" sz="2400" dirty="0" smtClean="0"/>
              <a:t>multiple tables </a:t>
            </a:r>
            <a:r>
              <a:rPr lang="en-US" sz="2400" dirty="0"/>
              <a:t>using SQL set operators UNION, INTERSECT</a:t>
            </a:r>
            <a:r>
              <a:rPr lang="en-US" sz="2400" dirty="0" smtClean="0"/>
              <a:t>, and </a:t>
            </a:r>
            <a:r>
              <a:rPr lang="en-US" sz="2400" dirty="0"/>
              <a:t>EXCEPT</a:t>
            </a:r>
            <a:endParaRPr lang="en-US"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8245" y="2438400"/>
            <a:ext cx="4847514" cy="1779569"/>
          </a:xfrm>
          <a:prstGeom prst="rect">
            <a:avLst/>
          </a:prstGeom>
        </p:spPr>
      </p:pic>
      <p:sp>
        <p:nvSpPr>
          <p:cNvPr id="32771" name="Rectangle 2"/>
          <p:cNvSpPr>
            <a:spLocks noGrp="1" noChangeArrowheads="1"/>
          </p:cNvSpPr>
          <p:nvPr>
            <p:ph type="title"/>
          </p:nvPr>
        </p:nvSpPr>
        <p:spPr>
          <a:xfrm>
            <a:off x="457200" y="274638"/>
            <a:ext cx="8229600" cy="884071"/>
          </a:xfrm>
        </p:spPr>
        <p:txBody>
          <a:bodyPr/>
          <a:lstStyle/>
          <a:p>
            <a:pPr eaLnBrk="1" hangingPunct="1"/>
            <a:r>
              <a:rPr lang="en-US" sz="2800" dirty="0" smtClean="0"/>
              <a:t>Querying Multiple Tables with SQL Set Operators</a:t>
            </a:r>
            <a:br>
              <a:rPr lang="en-US" sz="2800" dirty="0" smtClean="0"/>
            </a:br>
            <a:r>
              <a:rPr lang="en-US" sz="2000" dirty="0" smtClean="0"/>
              <a:t>The Logic of Set Operators XI – SQL EXCEPT Operator</a:t>
            </a:r>
            <a:endParaRPr sz="1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1231549"/>
            <a:ext cx="8229600" cy="923330"/>
          </a:xfrm>
          <a:prstGeom prst="rect">
            <a:avLst/>
          </a:prstGeom>
          <a:noFill/>
        </p:spPr>
        <p:txBody>
          <a:bodyPr wrap="square" rtlCol="0">
            <a:spAutoFit/>
          </a:bodyPr>
          <a:lstStyle/>
          <a:p>
            <a:r>
              <a:rPr lang="en-US" dirty="0"/>
              <a:t>“</a:t>
            </a:r>
            <a:r>
              <a:rPr lang="en-US" dirty="0" smtClean="0"/>
              <a:t>What products </a:t>
            </a:r>
            <a:r>
              <a:rPr lang="en-US" dirty="0"/>
              <a:t>were available for sale (by either catalog or Web site) in </a:t>
            </a:r>
            <a:r>
              <a:rPr lang="en-US" dirty="0" smtClean="0"/>
              <a:t>2014 but </a:t>
            </a:r>
            <a:r>
              <a:rPr lang="en-US" i="1" dirty="0" smtClean="0"/>
              <a:t>not</a:t>
            </a:r>
            <a:r>
              <a:rPr lang="en-US" dirty="0" smtClean="0"/>
              <a:t> in </a:t>
            </a:r>
            <a:r>
              <a:rPr lang="en-US" dirty="0"/>
              <a:t>2015</a:t>
            </a:r>
            <a:r>
              <a:rPr lang="en-US" dirty="0" smtClean="0"/>
              <a:t>?” [Oracle Database calls this the </a:t>
            </a:r>
            <a:r>
              <a:rPr lang="en-US" b="1" dirty="0" smtClean="0">
                <a:solidFill>
                  <a:srgbClr val="0099CC"/>
                </a:solidFill>
              </a:rPr>
              <a:t>SQL MINUS operator</a:t>
            </a:r>
            <a:r>
              <a:rPr lang="en-US" dirty="0" smtClean="0"/>
              <a:t>, and MySQL 5.6 does not support this operation]</a:t>
            </a:r>
            <a:endParaRPr lang="en-US" dirty="0"/>
          </a:p>
        </p:txBody>
      </p:sp>
      <p:pic>
        <p:nvPicPr>
          <p:cNvPr id="4" name="Picture 3"/>
          <p:cNvPicPr>
            <a:picLocks noChangeAspect="1"/>
          </p:cNvPicPr>
          <p:nvPr/>
        </p:nvPicPr>
        <p:blipFill>
          <a:blip r:embed="rId4"/>
          <a:stretch>
            <a:fillRect/>
          </a:stretch>
        </p:blipFill>
        <p:spPr>
          <a:xfrm>
            <a:off x="2050442" y="4572000"/>
            <a:ext cx="5043115" cy="908886"/>
          </a:xfrm>
          <a:prstGeom prst="rect">
            <a:avLst/>
          </a:prstGeom>
        </p:spPr>
      </p:pic>
    </p:spTree>
    <p:extLst>
      <p:ext uri="{BB962C8B-B14F-4D97-AF65-F5344CB8AC3E}">
        <p14:creationId xmlns:p14="http://schemas.microsoft.com/office/powerpoint/2010/main" val="22190436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sz="3600" dirty="0"/>
              <a:t/>
            </a:r>
            <a:br>
              <a:rPr sz="3600" dirty="0"/>
            </a:br>
            <a:r>
              <a:rPr sz="3600" dirty="0">
                <a:latin typeface="Calibri" pitchFamily="34" charset="0"/>
                <a:cs typeface="Calibri" pitchFamily="34" charset="0"/>
              </a:rPr>
              <a:t>David </a:t>
            </a:r>
            <a:r>
              <a:rPr sz="3600" dirty="0" err="1">
                <a:latin typeface="Calibri" pitchFamily="34" charset="0"/>
                <a:cs typeface="Calibri" pitchFamily="34" charset="0"/>
              </a:rPr>
              <a:t>Kroenke</a:t>
            </a:r>
            <a:r>
              <a:rPr sz="3600" dirty="0">
                <a:latin typeface="Calibri" pitchFamily="34" charset="0"/>
                <a:cs typeface="Calibri" pitchFamily="34" charset="0"/>
              </a:rPr>
              <a:t> and David Auer</a:t>
            </a:r>
            <a:r>
              <a:rPr sz="3600" dirty="0"/>
              <a:t/>
            </a:r>
            <a:br>
              <a:rPr sz="3600" dirty="0"/>
            </a:br>
            <a:r>
              <a:rPr sz="4000" dirty="0"/>
              <a:t> </a:t>
            </a:r>
            <a:r>
              <a:rPr sz="4000" dirty="0">
                <a:latin typeface="Calibri" pitchFamily="34" charset="0"/>
                <a:cs typeface="Calibri" pitchFamily="34" charset="0"/>
              </a:rPr>
              <a:t>Database Processing</a:t>
            </a:r>
            <a:r>
              <a:rPr sz="4000" dirty="0">
                <a:solidFill>
                  <a:schemeClr val="tx1"/>
                </a:solidFill>
              </a:rPr>
              <a:t/>
            </a:r>
            <a:br>
              <a:rPr sz="4000" dirty="0">
                <a:solidFill>
                  <a:schemeClr val="tx1"/>
                </a:solidFill>
              </a:rPr>
            </a:br>
            <a:r>
              <a:rPr sz="3200" dirty="0">
                <a:solidFill>
                  <a:schemeClr val="bg1">
                    <a:lumMod val="85000"/>
                  </a:schemeClr>
                </a:solidFill>
                <a:latin typeface="Calibri" pitchFamily="34" charset="0"/>
                <a:cs typeface="Calibri" pitchFamily="34" charset="0"/>
              </a:rPr>
              <a:t>Fundamentals, Design, and Implementation</a:t>
            </a:r>
            <a:r>
              <a:rPr sz="3200" dirty="0">
                <a:solidFill>
                  <a:schemeClr val="bg2">
                    <a:lumMod val="40000"/>
                    <a:lumOff val="60000"/>
                  </a:schemeClr>
                </a:solidFill>
              </a:rPr>
              <a:t/>
            </a:r>
            <a:br>
              <a:rPr sz="3200" dirty="0">
                <a:solidFill>
                  <a:schemeClr val="bg2">
                    <a:lumMod val="40000"/>
                    <a:lumOff val="60000"/>
                  </a:schemeClr>
                </a:solidFill>
              </a:rPr>
            </a:br>
            <a:r>
              <a:rPr sz="3200" dirty="0">
                <a:solidFill>
                  <a:schemeClr val="bg1">
                    <a:lumMod val="85000"/>
                  </a:schemeClr>
                </a:solidFill>
                <a:latin typeface="Calibri" pitchFamily="34" charset="0"/>
                <a:cs typeface="Calibri" pitchFamily="34" charset="0"/>
              </a:rPr>
              <a:t>(</a:t>
            </a:r>
            <a:r>
              <a:rPr sz="3200" dirty="0" smtClean="0">
                <a:solidFill>
                  <a:schemeClr val="bg1">
                    <a:lumMod val="85000"/>
                  </a:schemeClr>
                </a:solidFill>
                <a:latin typeface="Calibri" pitchFamily="34" charset="0"/>
                <a:cs typeface="Calibri" pitchFamily="34" charset="0"/>
              </a:rPr>
              <a:t>1</a:t>
            </a:r>
            <a:r>
              <a:rPr lang="en-US" sz="3200" dirty="0" smtClean="0">
                <a:solidFill>
                  <a:schemeClr val="bg1">
                    <a:lumMod val="85000"/>
                  </a:schemeClr>
                </a:solidFill>
                <a:latin typeface="Calibri" pitchFamily="34" charset="0"/>
                <a:cs typeface="Calibri" pitchFamily="34" charset="0"/>
              </a:rPr>
              <a:t>4</a:t>
            </a:r>
            <a:r>
              <a:rPr sz="3200" baseline="30000" dirty="0" smtClean="0">
                <a:solidFill>
                  <a:schemeClr val="bg1">
                    <a:lumMod val="85000"/>
                  </a:schemeClr>
                </a:solidFill>
                <a:latin typeface="Calibri" pitchFamily="34" charset="0"/>
                <a:cs typeface="Calibri" pitchFamily="34" charset="0"/>
              </a:rPr>
              <a:t>th</a:t>
            </a:r>
            <a:r>
              <a:rPr sz="3200" dirty="0" smtClean="0">
                <a:solidFill>
                  <a:schemeClr val="bg1">
                    <a:lumMod val="85000"/>
                  </a:schemeClr>
                </a:solidFill>
                <a:latin typeface="Calibri" pitchFamily="34" charset="0"/>
                <a:cs typeface="Calibri" pitchFamily="34" charset="0"/>
              </a:rPr>
              <a:t> </a:t>
            </a:r>
            <a:r>
              <a:rPr sz="3200" dirty="0">
                <a:solidFill>
                  <a:schemeClr val="bg1">
                    <a:lumMod val="85000"/>
                  </a:schemeClr>
                </a:solidFill>
                <a:latin typeface="Calibri" pitchFamily="34" charset="0"/>
                <a:cs typeface="Calibri" pitchFamily="34" charset="0"/>
              </a:rPr>
              <a:t>Edition)</a:t>
            </a:r>
            <a:r>
              <a:rPr sz="3200" dirty="0">
                <a:solidFill>
                  <a:schemeClr val="bg1">
                    <a:lumMod val="85000"/>
                  </a:schemeClr>
                </a:solidFill>
              </a:rPr>
              <a:t/>
            </a:r>
            <a:br>
              <a:rPr sz="3200" dirty="0">
                <a:solidFill>
                  <a:schemeClr val="bg1">
                    <a:lumMod val="85000"/>
                  </a:schemeClr>
                </a:solidFill>
              </a:rPr>
            </a:br>
            <a:endParaRPr sz="3200" dirty="0">
              <a:solidFill>
                <a:schemeClr val="bg1">
                  <a:lumMod val="85000"/>
                </a:schemeClr>
              </a:solidFill>
            </a:endParaRP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51</a:t>
            </a:fld>
            <a:endParaRPr lang="en-US" smtClean="0"/>
          </a:p>
          <a:p>
            <a:pPr>
              <a:defRPr/>
            </a:pPr>
            <a:endParaRPr lang="en-US" dirty="0"/>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4"/>
          <p:cNvSpPr txBox="1">
            <a:spLocks noChangeArrowheads="1"/>
          </p:cNvSpPr>
          <p:nvPr/>
        </p:nvSpPr>
        <p:spPr bwMode="auto">
          <a:xfrm>
            <a:off x="457200" y="3657600"/>
            <a:ext cx="8229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lnSpc>
                <a:spcPct val="80000"/>
              </a:lnSpc>
              <a:buFontTx/>
              <a:buNone/>
            </a:pPr>
            <a:r>
              <a:rPr lang="en-US" b="1" kern="0" dirty="0" smtClean="0">
                <a:solidFill>
                  <a:srgbClr val="7B7ABB"/>
                </a:solidFill>
                <a:latin typeface="Calibri" pitchFamily="34" charset="0"/>
                <a:cs typeface="Calibri" pitchFamily="34" charset="0"/>
              </a:rPr>
              <a:t>End of Presentation:</a:t>
            </a:r>
          </a:p>
          <a:p>
            <a:pPr algn="ctr">
              <a:lnSpc>
                <a:spcPct val="80000"/>
              </a:lnSpc>
              <a:buFontTx/>
              <a:buNone/>
            </a:pPr>
            <a:r>
              <a:rPr lang="en-US" b="1" kern="0" dirty="0" smtClean="0">
                <a:solidFill>
                  <a:srgbClr val="D57A15"/>
                </a:solidFill>
                <a:latin typeface="Calibri" pitchFamily="34" charset="0"/>
                <a:cs typeface="Calibri" pitchFamily="34" charset="0"/>
              </a:rPr>
              <a:t>Chapter Two Part Two</a:t>
            </a:r>
          </a:p>
        </p:txBody>
      </p:sp>
      <p:sp>
        <p:nvSpPr>
          <p:cNvPr id="10" name="Footer Placeholder 9"/>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cs typeface="Arial" charset="0"/>
            </a:endParaRPr>
          </a:p>
        </p:txBody>
      </p:sp>
      <p:pic>
        <p:nvPicPr>
          <p:cNvPr id="81923" name="Picture 3" descr="cid:3287383400_2177562"/>
          <p:cNvPicPr>
            <a:picLocks noChangeAspect="1" noChangeArrowheads="1"/>
          </p:cNvPicPr>
          <p:nvPr/>
        </p:nvPicPr>
        <p:blipFill>
          <a:blip r:embed="rId3" r:link="rId4" cstate="print"/>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1924" name="Rectangle 4"/>
          <p:cNvSpPr>
            <a:spLocks noChangeArrowheads="1"/>
          </p:cNvSpPr>
          <p:nvPr/>
        </p:nvSpPr>
        <p:spPr bwMode="auto">
          <a:xfrm>
            <a:off x="685800" y="2895600"/>
            <a:ext cx="7589838" cy="1069975"/>
          </a:xfrm>
          <a:prstGeom prst="rect">
            <a:avLst/>
          </a:prstGeom>
          <a:noFill/>
          <a:ln w="25400">
            <a:noFill/>
            <a:miter lim="800000"/>
            <a:headEnd/>
            <a:tailEnd/>
          </a:ln>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52</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Coverage</a:t>
            </a:r>
            <a:endParaRPr dirty="0" smtClean="0"/>
          </a:p>
        </p:txBody>
      </p:sp>
      <p:sp>
        <p:nvSpPr>
          <p:cNvPr id="16387" name="Rectangle 3"/>
          <p:cNvSpPr>
            <a:spLocks noGrp="1" noChangeArrowheads="1"/>
          </p:cNvSpPr>
          <p:nvPr>
            <p:ph idx="1"/>
          </p:nvPr>
        </p:nvSpPr>
        <p:spPr/>
        <p:txBody>
          <a:bodyPr/>
          <a:lstStyle/>
          <a:p>
            <a:r>
              <a:rPr lang="en-US" sz="2800" dirty="0" smtClean="0"/>
              <a:t>This Microsoft PowerPoint Slide Show covers </a:t>
            </a:r>
            <a:r>
              <a:rPr lang="en-US" sz="2800" b="1" dirty="0" smtClean="0">
                <a:solidFill>
                  <a:srgbClr val="0099CC"/>
                </a:solidFill>
              </a:rPr>
              <a:t>multiple table queries</a:t>
            </a:r>
            <a:r>
              <a:rPr lang="en-US" sz="2800" dirty="0" smtClean="0"/>
              <a:t> and the </a:t>
            </a:r>
            <a:r>
              <a:rPr lang="en-US" sz="2800" b="1" dirty="0" smtClean="0">
                <a:solidFill>
                  <a:srgbClr val="0099CC"/>
                </a:solidFill>
              </a:rPr>
              <a:t>last four chapter objectives</a:t>
            </a:r>
          </a:p>
          <a:p>
            <a:r>
              <a:rPr lang="en-US" sz="2800" dirty="0" smtClean="0"/>
              <a:t>The material in the Microsoft </a:t>
            </a:r>
            <a:r>
              <a:rPr lang="en-US" sz="2800" dirty="0"/>
              <a:t>PowerPoint Slide Show </a:t>
            </a:r>
            <a:r>
              <a:rPr lang="en-US" sz="2800" dirty="0" smtClean="0"/>
              <a:t>for Chapter Two Part One on </a:t>
            </a:r>
            <a:r>
              <a:rPr lang="en-US" sz="2800" b="1" dirty="0" smtClean="0">
                <a:solidFill>
                  <a:srgbClr val="0099CC"/>
                </a:solidFill>
              </a:rPr>
              <a:t>single table queries</a:t>
            </a:r>
            <a:r>
              <a:rPr lang="en-US" sz="2800" dirty="0" smtClean="0"/>
              <a:t> </a:t>
            </a:r>
            <a:r>
              <a:rPr lang="en-US" sz="2800" i="1" dirty="0" smtClean="0"/>
              <a:t>must</a:t>
            </a:r>
            <a:r>
              <a:rPr lang="en-US" sz="2800" dirty="0" smtClean="0"/>
              <a:t> by covered before discussing the material in this Slide Show.</a:t>
            </a:r>
          </a:p>
          <a:p>
            <a:r>
              <a:rPr lang="en-US" sz="2800" dirty="0" smtClean="0"/>
              <a:t>A review of the </a:t>
            </a:r>
            <a:r>
              <a:rPr lang="en-US" sz="2800" b="1" dirty="0" smtClean="0">
                <a:solidFill>
                  <a:srgbClr val="0099CC"/>
                </a:solidFill>
              </a:rPr>
              <a:t>Cape </a:t>
            </a:r>
            <a:r>
              <a:rPr lang="en-US" sz="2800" b="1" dirty="0" err="1" smtClean="0">
                <a:solidFill>
                  <a:srgbClr val="0099CC"/>
                </a:solidFill>
              </a:rPr>
              <a:t>Codd</a:t>
            </a:r>
            <a:r>
              <a:rPr lang="en-US" sz="2800" b="1" dirty="0" smtClean="0">
                <a:solidFill>
                  <a:srgbClr val="0099CC"/>
                </a:solidFill>
              </a:rPr>
              <a:t> Outdoor Sports </a:t>
            </a:r>
            <a:r>
              <a:rPr lang="en-US" sz="2800" dirty="0" smtClean="0"/>
              <a:t>database is included for continuity.</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581936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229600" cy="792162"/>
          </a:xfrm>
        </p:spPr>
        <p:txBody>
          <a:bodyPr/>
          <a:lstStyle/>
          <a:p>
            <a:pPr eaLnBrk="1" hangingPunct="1"/>
            <a:r>
              <a:rPr dirty="0" smtClean="0"/>
              <a:t>Cape </a:t>
            </a:r>
            <a:r>
              <a:rPr dirty="0" err="1" smtClean="0"/>
              <a:t>Codd</a:t>
            </a:r>
            <a:r>
              <a:rPr dirty="0" smtClean="0"/>
              <a:t> Outdoor Sports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1023953" y="1140920"/>
            <a:ext cx="7096093" cy="5104305"/>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smtClean="0"/>
              <a:t>Cape Codd Outdoor Sports</a:t>
            </a:r>
          </a:p>
        </p:txBody>
      </p:sp>
      <p:sp>
        <p:nvSpPr>
          <p:cNvPr id="24579" name="Rectangle 3"/>
          <p:cNvSpPr>
            <a:spLocks noGrp="1" noChangeArrowheads="1"/>
          </p:cNvSpPr>
          <p:nvPr>
            <p:ph idx="1"/>
          </p:nvPr>
        </p:nvSpPr>
        <p:spPr/>
        <p:txBody>
          <a:bodyPr/>
          <a:lstStyle/>
          <a:p>
            <a:pPr eaLnBrk="1" hangingPunct="1">
              <a:lnSpc>
                <a:spcPct val="90000"/>
              </a:lnSpc>
            </a:pPr>
            <a:r>
              <a:rPr lang="en-US" sz="2800" dirty="0" smtClean="0"/>
              <a:t>Cape </a:t>
            </a:r>
            <a:r>
              <a:rPr lang="en-US" sz="2800" dirty="0" err="1" smtClean="0"/>
              <a:t>Codd</a:t>
            </a:r>
            <a:r>
              <a:rPr lang="en-US" sz="2800" dirty="0" smtClean="0"/>
              <a:t> Outdoor Sports is a fictitious company based on an actual outdoor retail equipment vendor.</a:t>
            </a:r>
          </a:p>
          <a:p>
            <a:pPr eaLnBrk="1" hangingPunct="1">
              <a:lnSpc>
                <a:spcPct val="90000"/>
              </a:lnSpc>
            </a:pPr>
            <a:r>
              <a:rPr lang="en-US" sz="2800" dirty="0" smtClean="0"/>
              <a:t>Cape </a:t>
            </a:r>
            <a:r>
              <a:rPr lang="en-US" sz="2800" dirty="0" err="1" smtClean="0"/>
              <a:t>Codd</a:t>
            </a:r>
            <a:r>
              <a:rPr lang="en-US" sz="2800" dirty="0" smtClean="0"/>
              <a:t> Outdoor Sports:</a:t>
            </a:r>
          </a:p>
          <a:p>
            <a:pPr lvl="1" eaLnBrk="1" hangingPunct="1">
              <a:lnSpc>
                <a:spcPct val="90000"/>
              </a:lnSpc>
            </a:pPr>
            <a:r>
              <a:rPr lang="en-US" dirty="0" smtClean="0"/>
              <a:t>Has 15 retail stores in the United States and Canada.</a:t>
            </a:r>
          </a:p>
          <a:p>
            <a:pPr lvl="1" eaLnBrk="1" hangingPunct="1">
              <a:lnSpc>
                <a:spcPct val="90000"/>
              </a:lnSpc>
            </a:pPr>
            <a:r>
              <a:rPr lang="en-US" dirty="0" smtClean="0"/>
              <a:t>Has an online Internet store.</a:t>
            </a:r>
          </a:p>
          <a:p>
            <a:pPr lvl="1" eaLnBrk="1" hangingPunct="1">
              <a:lnSpc>
                <a:spcPct val="90000"/>
              </a:lnSpc>
            </a:pPr>
            <a:r>
              <a:rPr lang="en-US" dirty="0" smtClean="0"/>
              <a:t>Has a (postal) mail order department.</a:t>
            </a:r>
          </a:p>
          <a:p>
            <a:pPr eaLnBrk="1" hangingPunct="1">
              <a:lnSpc>
                <a:spcPct val="90000"/>
              </a:lnSpc>
            </a:pPr>
            <a:r>
              <a:rPr lang="en-US" sz="2800" dirty="0" smtClean="0"/>
              <a:t>All retail sales are recorded in an Oracle Database 12</a:t>
            </a:r>
            <a:r>
              <a:rPr lang="en-US" sz="2800" i="1" dirty="0" smtClean="0"/>
              <a:t>c</a:t>
            </a:r>
            <a:r>
              <a:rPr lang="en-US" sz="2800" dirty="0" smtClean="0"/>
              <a:t> database.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422577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p:txBody>
          <a:bodyPr/>
          <a:lstStyle/>
          <a:p>
            <a:pPr eaLnBrk="1" hangingPunct="1"/>
            <a:r>
              <a:rPr sz="4000" smtClean="0"/>
              <a:t>Cape Codd Retail Sales Structure</a:t>
            </a:r>
          </a:p>
        </p:txBody>
      </p:sp>
      <p:pic>
        <p:nvPicPr>
          <p:cNvPr id="25602" name="Picture 7"/>
          <p:cNvPicPr>
            <a:picLocks noGrp="1" noChangeAspect="1" noChangeArrowheads="1"/>
          </p:cNvPicPr>
          <p:nvPr>
            <p:ph idx="1"/>
          </p:nvPr>
        </p:nvPicPr>
        <p:blipFill>
          <a:blip r:embed="rId3" cstate="print"/>
          <a:srcRect/>
          <a:stretch>
            <a:fillRect/>
          </a:stretch>
        </p:blipFill>
        <p:spPr>
          <a:xfrm>
            <a:off x="1793875" y="1524000"/>
            <a:ext cx="5673725" cy="4586288"/>
          </a:xfrm>
          <a:noFill/>
        </p:spPr>
      </p:pic>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5417</TotalTime>
  <Words>2927</Words>
  <Application>Microsoft Office PowerPoint</Application>
  <PresentationFormat>On-screen Show (4:3)</PresentationFormat>
  <Paragraphs>267</Paragraphs>
  <Slides>52</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MentorStd-Light</vt:lpstr>
      <vt:lpstr>Times New Roman</vt:lpstr>
      <vt:lpstr>ZapfDingbatsITC</vt:lpstr>
      <vt:lpstr>ZapfDingbatsStd</vt:lpstr>
      <vt:lpstr>Theme-DBP-e14</vt:lpstr>
      <vt:lpstr> David M. Kroenke and David J. Auer Database Processing: Fundamentals, Design, and Implementation </vt:lpstr>
      <vt:lpstr>Chapter Objectives</vt:lpstr>
      <vt:lpstr>Chapter Objectives</vt:lpstr>
      <vt:lpstr>Chapter Objectives</vt:lpstr>
      <vt:lpstr>Chapter Objectives</vt:lpstr>
      <vt:lpstr>Coverage</vt:lpstr>
      <vt:lpstr>Cape Codd Outdoor Sports</vt:lpstr>
      <vt:lpstr>Cape Codd Outdoor Sports</vt:lpstr>
      <vt:lpstr>Cape Codd Retail Sales Structure</vt:lpstr>
      <vt:lpstr>Cape Codd Outdoor Sports Retail Sales and Catalog Context Data Extraction I</vt:lpstr>
      <vt:lpstr>Cape Codd Outdoor Sports Retail Sales and Catalog Context Data Extraction II</vt:lpstr>
      <vt:lpstr>Extracted Data Format</vt:lpstr>
      <vt:lpstr>Extracted Data Tables I [in Microsoft Access 2013]</vt:lpstr>
      <vt:lpstr>Extracted Tables II [in Microsoft Access 2013]</vt:lpstr>
      <vt:lpstr>Extracted Tables III [in Microsoft Access 2013]</vt:lpstr>
      <vt:lpstr>Cape Codd Database Available Online I</vt:lpstr>
      <vt:lpstr>Cape Codd Database Available Online II</vt:lpstr>
      <vt:lpstr>Querying Two or More Tables with SQL</vt:lpstr>
      <vt:lpstr>Querying Multiple Tables with SQL Subqueries The Logic of Subqueries I</vt:lpstr>
      <vt:lpstr>Querying Multiple Tables with SQL Subqueries The Logic of Subqueries II</vt:lpstr>
      <vt:lpstr>Querying Multiple Tables with SQL Subqueries The Logic of Subqueries III</vt:lpstr>
      <vt:lpstr>Querying Multiple Tables with SQL Subqueries The Logic of Subqueries IV</vt:lpstr>
      <vt:lpstr>Querying Multiple Tables with SQL Subqueries The Logic of Subqueries V</vt:lpstr>
      <vt:lpstr>Querying Multiple Tables with SQL Joins The Logic of Joins I</vt:lpstr>
      <vt:lpstr>Querying Multiple Tables with SQL Joins The Logic of Joins II – SQL CROSS JOIN</vt:lpstr>
      <vt:lpstr>Querying Multiple Tables with SQL Joins The Logic of Joins III – Implicit SQL INNER JOIN</vt:lpstr>
      <vt:lpstr>Querying Multiple Tables with SQL Joins The Logic of Joins IV – Implicit SQL INNER JOIN</vt:lpstr>
      <vt:lpstr>Querying Multiple Tables with SQL Joins The Logic of Joins V – Implicit SQL INNER JOIN</vt:lpstr>
      <vt:lpstr>Querying Multiple Tables with SQL Joins The Logic of Joins VI – EQUIJOIN</vt:lpstr>
      <vt:lpstr>Querying Multiple Tables with SQL Joins The Logic of Joins VII</vt:lpstr>
      <vt:lpstr>Querying Multiple Tables with SQL Joins The Logic of Joins VIII – Explicit SQL INNER JOIN</vt:lpstr>
      <vt:lpstr>Querying Multiple Tables with SQL Joins The Logic of Joins IX  – SQL JOIN ON Syntax</vt:lpstr>
      <vt:lpstr>Querying Multiple Tables with SQL Joins The Logic of Joins X – SQL JOIN ON Syntax</vt:lpstr>
      <vt:lpstr>SQL Subqueries versus SQL Joins</vt:lpstr>
      <vt:lpstr>Querying Multiple Tables with SQL Outer Joins The Logic of Outer Joins I – Example Tables</vt:lpstr>
      <vt:lpstr>Querying Multiple Tables with SQL Outer Joins The Logic of Outer Joins II – SQL INNER JOIN</vt:lpstr>
      <vt:lpstr>Querying Multiple Tables with SQL Outer Joins The Logic of Outer Joins III – SQL LEFT OUTER JOIN</vt:lpstr>
      <vt:lpstr>Querying Multiple Tables with SQL Outer Joins The Logic of Outer Joins IV – SQL RIGHT OUTER JOIN</vt:lpstr>
      <vt:lpstr>Querying Multiple Tables with SQL Outer Joins The Logic of Outer Joins V – SQL OUTER JOIN Syntax</vt:lpstr>
      <vt:lpstr>Querying Multiple Tables with SQL Set Operators The Logic of Set Operators I – Mathematical Set Theory</vt:lpstr>
      <vt:lpstr>Querying Multiple Tables with SQL Set Operators The Logic of Set Operators II – Venn Diagrams</vt:lpstr>
      <vt:lpstr>Querying Multiple Tables with SQL Set Operators The Logic of Set Operators III – Venn Diagrams – Set and Subset</vt:lpstr>
      <vt:lpstr>Querying Multiple Tables with SQL Set Operators The Logic of Set Operators IV – Venn Diagrams – Union</vt:lpstr>
      <vt:lpstr>Querying Multiple Tables with SQL Set Operators The Logic of Set Operators V – Venn Diagrams – Intersection</vt:lpstr>
      <vt:lpstr>Querying Multiple Tables with SQL Set Operators The Logic of Set Operators VI – Venn Diagrams – Complement</vt:lpstr>
      <vt:lpstr>Querying Multiple Tables with SQL Set Operators The Logic of Set Operators VII – SQL Set Operators</vt:lpstr>
      <vt:lpstr>Querying Multiple Tables with SQL Set Operators The Logic of Set Operators VIII – SQL UNION Operator</vt:lpstr>
      <vt:lpstr>Querying Multiple Tables with SQL Set Operators The Logic of Set Operators IX – SQL ALL Keyword</vt:lpstr>
      <vt:lpstr>Querying Multiple Tables with SQL Set Operators The Logic of Set Operators X – SQL INTERSECT Operator</vt:lpstr>
      <vt:lpstr>Querying Multiple Tables with SQL Set Operators The Logic of Set Operators XI – SQL EXCEPT Operator</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DBP-e14-PP-Chapter-02-Part-02</dc:title>
  <dc:creator>David J. Auer</dc:creator>
  <cp:lastModifiedBy>Kim Norbuta</cp:lastModifiedBy>
  <cp:revision>227</cp:revision>
  <dcterms:created xsi:type="dcterms:W3CDTF">2005-01-24T23:48:45Z</dcterms:created>
  <dcterms:modified xsi:type="dcterms:W3CDTF">2015-09-14T02:05:02Z</dcterms:modified>
</cp:coreProperties>
</file>